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2" r:id="rId2"/>
    <p:sldId id="399" r:id="rId3"/>
    <p:sldId id="400" r:id="rId4"/>
    <p:sldId id="401" r:id="rId5"/>
    <p:sldId id="468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70" r:id="rId16"/>
    <p:sldId id="412" r:id="rId17"/>
    <p:sldId id="469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71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43" r:id="rId39"/>
    <p:sldId id="444" r:id="rId40"/>
    <p:sldId id="434" r:id="rId41"/>
    <p:sldId id="437" r:id="rId42"/>
    <p:sldId id="472" r:id="rId43"/>
    <p:sldId id="438" r:id="rId44"/>
    <p:sldId id="439" r:id="rId45"/>
    <p:sldId id="440" r:id="rId46"/>
    <p:sldId id="441" r:id="rId47"/>
    <p:sldId id="442" r:id="rId48"/>
    <p:sldId id="435" r:id="rId49"/>
    <p:sldId id="436" r:id="rId50"/>
    <p:sldId id="465" r:id="rId51"/>
    <p:sldId id="464" r:id="rId52"/>
    <p:sldId id="463" r:id="rId53"/>
    <p:sldId id="473" r:id="rId54"/>
    <p:sldId id="462" r:id="rId55"/>
    <p:sldId id="461" r:id="rId56"/>
    <p:sldId id="460" r:id="rId57"/>
    <p:sldId id="459" r:id="rId58"/>
    <p:sldId id="458" r:id="rId59"/>
    <p:sldId id="457" r:id="rId60"/>
    <p:sldId id="456" r:id="rId61"/>
    <p:sldId id="455" r:id="rId62"/>
    <p:sldId id="454" r:id="rId63"/>
    <p:sldId id="453" r:id="rId64"/>
    <p:sldId id="452" r:id="rId65"/>
    <p:sldId id="474" r:id="rId66"/>
    <p:sldId id="451" r:id="rId67"/>
    <p:sldId id="450" r:id="rId68"/>
    <p:sldId id="449" r:id="rId69"/>
    <p:sldId id="466" r:id="rId70"/>
    <p:sldId id="467" r:id="rId71"/>
    <p:sldId id="448" r:id="rId72"/>
    <p:sldId id="447" r:id="rId73"/>
    <p:sldId id="446" r:id="rId74"/>
    <p:sldId id="445" r:id="rId75"/>
    <p:sldId id="265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52E"/>
    <a:srgbClr val="B5B6B6"/>
    <a:srgbClr val="9E7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2" autoAdjust="0"/>
    <p:restoredTop sz="95106" autoAdjust="0"/>
  </p:normalViewPr>
  <p:slideViewPr>
    <p:cSldViewPr snapToGrid="0">
      <p:cViewPr varScale="1">
        <p:scale>
          <a:sx n="86" d="100"/>
          <a:sy n="86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411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614D7-D5B5-4027-8146-6BECB459C073}" type="datetimeFigureOut">
              <a:rPr lang="zh-TW" altLang="en-US" smtClean="0"/>
              <a:t>2022/2/25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0F1CC-AB6D-4D64-AA3E-C94C75CFCB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55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F1CC-AB6D-4D64-AA3E-C94C75CFCB1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28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F1CC-AB6D-4D64-AA3E-C94C75CFCB18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(無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F2D448D-38D8-4DDC-99DF-EBFA95767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" y="0"/>
            <a:ext cx="12184015" cy="68580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15389" y="1961813"/>
            <a:ext cx="5220393" cy="1830806"/>
          </a:xfrm>
        </p:spPr>
        <p:txBody>
          <a:bodyPr>
            <a:normAutofit/>
          </a:bodyPr>
          <a:lstStyle>
            <a:lvl1pPr>
              <a:defRPr lang="zh-TW" altLang="en-US" sz="64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4" name="內容版面配置區 10"/>
          <p:cNvSpPr>
            <a:spLocks noGrp="1"/>
          </p:cNvSpPr>
          <p:nvPr>
            <p:ph sz="quarter" idx="10"/>
          </p:nvPr>
        </p:nvSpPr>
        <p:spPr>
          <a:xfrm>
            <a:off x="515389" y="3875750"/>
            <a:ext cx="4949587" cy="299933"/>
          </a:xfrm>
        </p:spPr>
        <p:txBody>
          <a:bodyPr>
            <a:noAutofit/>
          </a:bodyPr>
          <a:lstStyle>
            <a:lvl1pPr>
              <a:defRPr lang="zh-TW" altLang="en-US" sz="1600" b="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06E19D-04F3-498D-A0CB-1026E367FD96}"/>
              </a:ext>
            </a:extLst>
          </p:cNvPr>
          <p:cNvCxnSpPr/>
          <p:nvPr userDrawn="1"/>
        </p:nvCxnSpPr>
        <p:spPr>
          <a:xfrm>
            <a:off x="457200" y="3834185"/>
            <a:ext cx="54780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只有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468F352-D25A-45A5-8113-89BA097CB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4"/>
          </p:nvPr>
        </p:nvSpPr>
        <p:spPr>
          <a:xfrm>
            <a:off x="444243" y="1469199"/>
            <a:ext cx="9171333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8912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內文(只有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C0D8C54-0A5A-4EC2-87EC-41D277E27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444242" y="1469199"/>
            <a:ext cx="9171333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07493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2003FB4-3D62-47FA-905A-E60F6FF9D0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6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379562"/>
            <a:ext cx="7038866" cy="5295751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8" name="內容版面配置區 2"/>
          <p:cNvSpPr>
            <a:spLocks noGrp="1"/>
          </p:cNvSpPr>
          <p:nvPr>
            <p:ph sz="quarter" idx="17"/>
          </p:nvPr>
        </p:nvSpPr>
        <p:spPr>
          <a:xfrm>
            <a:off x="444243" y="1469199"/>
            <a:ext cx="4139259" cy="465975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017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228167F-A773-4EDA-97A7-5D9CB27E8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6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379562"/>
            <a:ext cx="7038866" cy="5295751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1469199"/>
            <a:ext cx="4139260" cy="4659753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9801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內文(文字+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49BA87-D4B1-4813-A266-8C96BC523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圖片版面配置區 10"/>
          <p:cNvSpPr>
            <a:spLocks noGrp="1"/>
          </p:cNvSpPr>
          <p:nvPr>
            <p:ph type="pic" sz="quarter" idx="15"/>
          </p:nvPr>
        </p:nvSpPr>
        <p:spPr>
          <a:xfrm>
            <a:off x="6983167" y="379563"/>
            <a:ext cx="4840533" cy="5295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6"/>
          </p:nvPr>
        </p:nvSpPr>
        <p:spPr>
          <a:xfrm>
            <a:off x="6983167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8" name="內容版面配置區 2"/>
          <p:cNvSpPr>
            <a:spLocks noGrp="1"/>
          </p:cNvSpPr>
          <p:nvPr>
            <p:ph sz="quarter" idx="17"/>
          </p:nvPr>
        </p:nvSpPr>
        <p:spPr>
          <a:xfrm>
            <a:off x="444243" y="1469199"/>
            <a:ext cx="6255607" cy="4437297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1668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內文(兩列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3656D89-2F55-4DE1-A1F7-755FAC06F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5424560" y="1630225"/>
            <a:ext cx="4674097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6"/>
          </p:nvPr>
        </p:nvSpPr>
        <p:spPr>
          <a:xfrm>
            <a:off x="444243" y="1630225"/>
            <a:ext cx="4674097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04690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內文(兩列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38B812-4C38-450B-B0B8-A8E6AB1A0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5424560" y="1630225"/>
            <a:ext cx="4674097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7"/>
          </p:nvPr>
        </p:nvSpPr>
        <p:spPr>
          <a:xfrm>
            <a:off x="444242" y="1630225"/>
            <a:ext cx="4674097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924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solidFill>
                  <a:srgbClr val="9E7D5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r="7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2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白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7A9E770-10BF-447F-B93D-28BBB90329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1345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5E1272-40AD-4EFC-A1EF-8B20617B8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6"/>
          <a:stretch/>
        </p:blipFill>
        <p:spPr>
          <a:xfrm>
            <a:off x="3047" y="5868784"/>
            <a:ext cx="12185906" cy="989215"/>
          </a:xfrm>
          <a:prstGeom prst="rect">
            <a:avLst/>
          </a:prstGeom>
        </p:spPr>
      </p:pic>
      <p:sp>
        <p:nvSpPr>
          <p:cNvPr id="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41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(有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F1540B-7778-409F-83D3-A984E3CBD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22738" y="770237"/>
            <a:ext cx="3022505" cy="2422859"/>
          </a:xfrm>
        </p:spPr>
        <p:txBody>
          <a:bodyPr anchor="b">
            <a:normAutofit/>
          </a:bodyPr>
          <a:lstStyle>
            <a:lvl1pPr>
              <a:defRPr lang="zh-TW" altLang="en-US" sz="54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內容版面配置區 10"/>
          <p:cNvSpPr>
            <a:spLocks noGrp="1"/>
          </p:cNvSpPr>
          <p:nvPr>
            <p:ph sz="quarter" idx="10"/>
          </p:nvPr>
        </p:nvSpPr>
        <p:spPr>
          <a:xfrm>
            <a:off x="677701" y="3279033"/>
            <a:ext cx="3573023" cy="299933"/>
          </a:xfrm>
        </p:spPr>
        <p:txBody>
          <a:bodyPr>
            <a:noAutofit/>
          </a:bodyPr>
          <a:lstStyle>
            <a:lvl1pPr>
              <a:defRPr lang="zh-TW" altLang="en-US" sz="1600" b="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  <p:sp>
        <p:nvSpPr>
          <p:cNvPr id="10" name="圖片版面配置區 10"/>
          <p:cNvSpPr>
            <a:spLocks noGrp="1"/>
          </p:cNvSpPr>
          <p:nvPr>
            <p:ph type="pic" sz="quarter" idx="11"/>
          </p:nvPr>
        </p:nvSpPr>
        <p:spPr>
          <a:xfrm>
            <a:off x="4319897" y="245327"/>
            <a:ext cx="7869056" cy="6612673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93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大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263FE1-C5BF-4B4A-9504-76874BFB36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219571" y="2530020"/>
            <a:ext cx="3904363" cy="149239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solidFill>
                  <a:srgbClr val="9E7D5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73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大標(有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6ADF6B-4482-4B61-ACE2-ED38E3BE9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9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609172" y="490654"/>
            <a:ext cx="7136780" cy="518465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58252" y="1516399"/>
            <a:ext cx="2710999" cy="2134312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5995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項次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44244" y="1801744"/>
            <a:ext cx="3332302" cy="432720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4" name="內容版面配置區 2"/>
          <p:cNvSpPr>
            <a:spLocks noGrp="1"/>
          </p:cNvSpPr>
          <p:nvPr>
            <p:ph sz="quarter" idx="13"/>
          </p:nvPr>
        </p:nvSpPr>
        <p:spPr>
          <a:xfrm>
            <a:off x="4473145" y="1017839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5" name="內容版面配置區 2"/>
          <p:cNvSpPr>
            <a:spLocks noGrp="1"/>
          </p:cNvSpPr>
          <p:nvPr>
            <p:ph sz="quarter" idx="14"/>
          </p:nvPr>
        </p:nvSpPr>
        <p:spPr>
          <a:xfrm>
            <a:off x="4473145" y="1692822"/>
            <a:ext cx="6952042" cy="443612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7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/>
          <p:cNvSpPr>
            <a:spLocks noGrp="1"/>
          </p:cNvSpPr>
          <p:nvPr>
            <p:ph sz="quarter" idx="14"/>
          </p:nvPr>
        </p:nvSpPr>
        <p:spPr>
          <a:xfrm>
            <a:off x="4473145" y="1801743"/>
            <a:ext cx="6952042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73145" y="1017839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6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44244" y="1801744"/>
            <a:ext cx="3332302" cy="432720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4"/>
          </p:nvPr>
        </p:nvSpPr>
        <p:spPr>
          <a:xfrm>
            <a:off x="444243" y="2406378"/>
            <a:ext cx="11563825" cy="336757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1801744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635D18-A619-4C3D-9102-7E4D46D665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2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874986"/>
            <a:ext cx="7038866" cy="4800327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1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1801744"/>
            <a:ext cx="4139259" cy="4327208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59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7597BD9-F960-49A1-AB12-8B7259B98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1801744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2414878"/>
            <a:ext cx="9171333" cy="338153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1151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72406" y="6356350"/>
            <a:ext cx="479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3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55" r:id="rId3"/>
    <p:sldLayoutId id="2147483661" r:id="rId4"/>
    <p:sldLayoutId id="2147483664" r:id="rId5"/>
    <p:sldLayoutId id="2147483662" r:id="rId6"/>
    <p:sldLayoutId id="2147483672" r:id="rId7"/>
    <p:sldLayoutId id="2147483660" r:id="rId8"/>
    <p:sldLayoutId id="2147483673" r:id="rId9"/>
    <p:sldLayoutId id="2147483676" r:id="rId10"/>
    <p:sldLayoutId id="2147483679" r:id="rId11"/>
    <p:sldLayoutId id="2147483677" r:id="rId12"/>
    <p:sldLayoutId id="2147483680" r:id="rId13"/>
    <p:sldLayoutId id="2147483675" r:id="rId14"/>
    <p:sldLayoutId id="2147483674" r:id="rId15"/>
    <p:sldLayoutId id="2147483681" r:id="rId16"/>
    <p:sldLayoutId id="2147483666" r:id="rId17"/>
    <p:sldLayoutId id="2147483667" r:id="rId18"/>
    <p:sldLayoutId id="214748366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1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24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9573" y="2413890"/>
            <a:ext cx="5113044" cy="1325563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Chapter 4 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Recurrences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89573" y="3950563"/>
            <a:ext cx="4975403" cy="104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Chi-Yeh Chen</a:t>
            </a:r>
          </a:p>
          <a:p>
            <a:pPr marL="0" indent="0">
              <a:buNone/>
            </a:pPr>
            <a:r>
              <a:rPr lang="zh-TW" altLang="en-US" dirty="0"/>
              <a:t>陳奇業</a:t>
            </a:r>
          </a:p>
          <a:p>
            <a:pPr marL="0" indent="0">
              <a:buNone/>
            </a:pPr>
            <a:r>
              <a:rPr lang="zh-TW" altLang="en-US" dirty="0"/>
              <a:t>成功大學資訊工程學系</a:t>
            </a:r>
          </a:p>
        </p:txBody>
      </p:sp>
    </p:spTree>
    <p:extLst>
      <p:ext uri="{BB962C8B-B14F-4D97-AF65-F5344CB8AC3E}">
        <p14:creationId xmlns:p14="http://schemas.microsoft.com/office/powerpoint/2010/main" val="212707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0                  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=2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rad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&gt;2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/2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𝑆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𝑆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𝑓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(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𝑚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)=</a:t>
                </a:r>
                <a14:m>
                  <m:oMath xmlns:m="http://schemas.openxmlformats.org/officeDocument/2006/math">
                    <m: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𝛩</m:t>
                    </m:r>
                    <m: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2 applies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𝑆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1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98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4584588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This chapter offers three methods for solving recurrences: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Substitution method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We guess a bound and then use mathematical induction to prove our guess correct.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Recursion-tree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method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converts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recurrence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into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tree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whose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nodes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represent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costs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incurred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at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various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levels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of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recursion.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techniques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bounding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summations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to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solve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recurrence.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Master method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It provides bounds for recurrences of the form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given function.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4584588"/>
              </a:xfrm>
              <a:blipFill>
                <a:blip r:embed="rId2"/>
                <a:stretch>
                  <a:fillRect l="-1027" t="-2261" b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Overview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28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shall see recurrences that are not equalities but rather inequalities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We will couch its solution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-notation rather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-notation.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We will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-notation in its solution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Overview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617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B2A93FB-1719-49A1-B93D-F109F37F0914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4" y="1801744"/>
                <a:ext cx="10688813" cy="399466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Many technical issues: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Floors and ceilings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[Floors and ceilings can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easily be removed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don’t affect the solution to the recurrence.]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&gt;1.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vs.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asymptotic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functions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Boundary condition (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ignore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B2A93FB-1719-49A1-B93D-F109F37F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4" y="1801744"/>
                <a:ext cx="10688813" cy="3994664"/>
              </a:xfrm>
              <a:blipFill>
                <a:blip r:embed="rId2"/>
                <a:stretch>
                  <a:fillRect l="-1027" t="-2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E943CD-3544-4194-ACBE-F6096642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DA4C32-2A83-4F00-A6AB-CF254B4B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3" cy="868517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914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algorithm analysis, we usually </a:t>
                </a:r>
                <a:r>
                  <a:rPr kumimoji="0" lang="en-US" altLang="zh-TW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express both the recurrence and its solution using asymptotic notation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with solution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 boundary conditions are usually expressed as “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sufficiently small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.”</a:t>
                </a: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When we desire an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rather than an asymptotic, solution, we need to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deal with boundary conditions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533400" marR="0" lvl="0" indent="-5334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practice, we just use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asymptotic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most of the time, and we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ignore boundary conditions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198" t="-2683" b="-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0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8F61D55-9DE3-46E0-9958-1BB97FC5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7160949" cy="1492397"/>
          </a:xfrm>
        </p:spPr>
        <p:txBody>
          <a:bodyPr>
            <a:normAutofit/>
          </a:bodyPr>
          <a:lstStyle/>
          <a:p>
            <a:r>
              <a:rPr lang="en-US" altLang="zh-TW" dirty="0"/>
              <a:t>The maximum-subarray problem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943DA-5997-45CC-9A64-7FD183D8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02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You are allowed to buy one unit of stock only one time and the  sell it at a later date.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The maximum-subarray problem</a:t>
            </a:r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3739E23-CF43-4313-9BA4-F60B9B306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35110"/>
              </p:ext>
            </p:extLst>
          </p:nvPr>
        </p:nvGraphicFramePr>
        <p:xfrm>
          <a:off x="1058944" y="2717742"/>
          <a:ext cx="812800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Acrobat Document" r:id="rId3" imgW="22715213" imgH="9768724" progId="Acrobat.Document.11">
                  <p:embed/>
                </p:oleObj>
              </mc:Choice>
              <mc:Fallback>
                <p:oleObj name="Acrobat Document" r:id="rId3" imgW="22715213" imgH="9768724" progId="Acrobat.Document.11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00C5B316-A5DE-4DD1-8C17-08A361D0AD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8944" y="2717742"/>
                        <a:ext cx="812800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23BE185-C3C3-48C7-A44F-565D9A27A896}"/>
              </a:ext>
            </a:extLst>
          </p:cNvPr>
          <p:cNvSpPr txBox="1"/>
          <p:nvPr/>
        </p:nvSpPr>
        <p:spPr>
          <a:xfrm>
            <a:off x="3221837" y="489698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Buy at the lowest possible price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5E2B551-9294-4AAC-8656-303A3088D4A4}"/>
              </a:ext>
            </a:extLst>
          </p:cNvPr>
          <p:cNvCxnSpPr/>
          <p:nvPr/>
        </p:nvCxnSpPr>
        <p:spPr>
          <a:xfrm flipH="1" flipV="1">
            <a:off x="4834194" y="4571913"/>
            <a:ext cx="92279" cy="31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2FD5EA-9D89-4348-8FF3-A809CF464734}"/>
              </a:ext>
            </a:extLst>
          </p:cNvPr>
          <p:cNvSpPr txBox="1"/>
          <p:nvPr/>
        </p:nvSpPr>
        <p:spPr>
          <a:xfrm>
            <a:off x="5426025" y="3701493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Sell at the highest possible price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41C97C-9738-4497-ABB8-1F02C24F2CE9}"/>
              </a:ext>
            </a:extLst>
          </p:cNvPr>
          <p:cNvCxnSpPr/>
          <p:nvPr/>
        </p:nvCxnSpPr>
        <p:spPr>
          <a:xfrm flipH="1" flipV="1">
            <a:off x="6711824" y="3258561"/>
            <a:ext cx="448574" cy="41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6B311A-21E4-433C-8E95-B25B140F07A8}"/>
              </a:ext>
            </a:extLst>
          </p:cNvPr>
          <p:cNvSpPr/>
          <p:nvPr/>
        </p:nvSpPr>
        <p:spPr>
          <a:xfrm>
            <a:off x="2237174" y="5636344"/>
            <a:ext cx="417250" cy="2752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B3AA88D-8CD3-4764-9F51-B79C4C1BDF37}"/>
              </a:ext>
            </a:extLst>
          </p:cNvPr>
          <p:cNvSpPr/>
          <p:nvPr/>
        </p:nvSpPr>
        <p:spPr>
          <a:xfrm>
            <a:off x="5115835" y="5665539"/>
            <a:ext cx="417250" cy="2752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15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5EDD4F-A580-4708-BC8B-7A7C1A17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E938A0C-2B74-462B-A18F-8FF4A73A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B0036E63-D636-4828-B24B-DF3DC1CF7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027014"/>
              </p:ext>
            </p:extLst>
          </p:nvPr>
        </p:nvGraphicFramePr>
        <p:xfrm>
          <a:off x="718410" y="2308194"/>
          <a:ext cx="11132633" cy="2939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Acrobat Document" r:id="rId3" imgW="20185347" imgH="5326205" progId="Acrobat.Document.11">
                  <p:embed/>
                </p:oleObj>
              </mc:Choice>
              <mc:Fallback>
                <p:oleObj name="Acrobat Document" r:id="rId3" imgW="20185347" imgH="5326205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410" y="2308194"/>
                        <a:ext cx="11132633" cy="2939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42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 brute-force solution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Just try every possible pair of buy and sell dates in which the buy date precedes the sell date.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 period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day has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such pairs of dates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1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The maximum-subarray problem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5910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 transformation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want to find the nonempty, contiguous subarray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whose values have the largest sum.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call this contiguous subarray the 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maximum subarray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stall need to check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subarrays for a period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days.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3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The maximum-subarray problem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0CF9A798-18C2-4A81-B014-D5F93D678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50539"/>
              </p:ext>
            </p:extLst>
          </p:nvPr>
        </p:nvGraphicFramePr>
        <p:xfrm>
          <a:off x="1058944" y="4714649"/>
          <a:ext cx="81280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Acrobat Document" r:id="rId4" imgW="17815390" imgH="2606040" progId="Acrobat.Document.11">
                  <p:embed/>
                </p:oleObj>
              </mc:Choice>
              <mc:Fallback>
                <p:oleObj name="Acrobat Document" r:id="rId4" imgW="17815390" imgH="2606040" progId="Acrobat.Document.11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6A727B20-CEEB-4417-AF19-D724CAD723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8944" y="4714649"/>
                        <a:ext cx="8128000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55C462B-A2A8-40B0-B2E3-B636965CC9C9}"/>
              </a:ext>
            </a:extLst>
          </p:cNvPr>
          <p:cNvSpPr txBox="1"/>
          <p:nvPr/>
        </p:nvSpPr>
        <p:spPr>
          <a:xfrm>
            <a:off x="4263742" y="42015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buy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34ACE6-BDBF-47DD-96C4-50F1A7F541EA}"/>
              </a:ext>
            </a:extLst>
          </p:cNvPr>
          <p:cNvSpPr txBox="1"/>
          <p:nvPr/>
        </p:nvSpPr>
        <p:spPr>
          <a:xfrm>
            <a:off x="6202997" y="42015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sell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4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Recall that in divide-and-conquer, we solve a problem recursively, applying three steps at each level of the recursion: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Divide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the problem into a number of subproblems that are smaller instances of same problem.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Conquer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the subproblems by solving them recursively. If the subproblem sizes are small enough, however, just solve the subproblems in a straightforward manner.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Combine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the solutions to the subproblems into the solution for the original problem.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95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 solution using divide-and-conquer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Suppose we want to find a maximum subarray of the subarray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𝑙𝑜𝑤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…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h𝑖𝑔h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find the midpoint, say mid, of the subarray, and consider the subarrays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𝑙𝑜𝑤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…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𝑚𝑖𝑑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𝑚𝑖𝑑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+1…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h𝑖𝑔h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3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The maximum-subarray problem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932B14A-2DE3-4853-A788-113B85DA0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019"/>
              </p:ext>
            </p:extLst>
          </p:nvPr>
        </p:nvGraphicFramePr>
        <p:xfrm>
          <a:off x="1058944" y="4107460"/>
          <a:ext cx="812800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Acrobat Document" r:id="rId4" imgW="25747830" imgH="4907187" progId="Acrobat.Document.11">
                  <p:embed/>
                </p:oleObj>
              </mc:Choice>
              <mc:Fallback>
                <p:oleObj name="Acrobat Document" r:id="rId4" imgW="25747830" imgH="4907187" progId="Acrobat.Document.11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BAF93E56-AC33-4008-8D3B-8E562429C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8944" y="4107460"/>
                        <a:ext cx="8128000" cy="155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996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7856A62-18CE-45D3-B07A-15D375C751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16793" y="196784"/>
            <a:ext cx="9495774" cy="59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5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D6222B5-3DFE-4B9C-A60E-371A7EA8CB7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06084" y="234492"/>
            <a:ext cx="9241231" cy="60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Analyzing the divide-and conquer algorithm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denote by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the running time of FIND-MAXIMUM-SUBARRAY on a sub array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elements.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 base case, when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line 2 takes constant time, and so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line 5 and 6: is on a sub array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elements, and so we spend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time solving each of them.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FIND-MAX-CROSSING-SUBARRAY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The maximum-subarray problem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624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Analyzing the divide-and conquer algorithm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&gt;1.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The maximum-subarray problem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7280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8F61D55-9DE3-46E0-9958-1BB97FC5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7160949" cy="1492397"/>
          </a:xfrm>
        </p:spPr>
        <p:txBody>
          <a:bodyPr>
            <a:normAutofit fontScale="90000"/>
          </a:bodyPr>
          <a:lstStyle/>
          <a:p>
            <a:r>
              <a:rPr lang="fr-FR" altLang="zh-TW" dirty="0"/>
              <a:t>Strassen’s algorithm for matrix multiplication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943DA-5997-45CC-9A64-7FD183D8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80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B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are square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matrices, then in the product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𝐵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we define 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for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=1,2,…,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by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1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Matrix Multiplication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07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Matrix Multiplication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14">
            <a:extLst>
              <a:ext uri="{FF2B5EF4-FFF2-40B4-BE49-F238E27FC236}">
                <a16:creationId xmlns:a16="http://schemas.microsoft.com/office/drawing/2014/main" id="{33ADE1F0-2490-415C-9115-D0ABF5968F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4500" y="1828794"/>
            <a:ext cx="10688638" cy="3917963"/>
          </a:xfrm>
        </p:spPr>
      </p:pic>
    </p:spTree>
    <p:extLst>
      <p:ext uri="{BB962C8B-B14F-4D97-AF65-F5344CB8AC3E}">
        <p14:creationId xmlns:p14="http://schemas.microsoft.com/office/powerpoint/2010/main" val="308599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Suppose that we partition each of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𝐵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into four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/2×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/2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matrices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𝐵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 that we rewrite the equation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𝐵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as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Divide-and-Conquer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912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Divide-and-Conquer</a:t>
            </a:r>
            <a:r>
              <a:rPr lang="zh-TW" altLang="en-US" sz="4000" dirty="0"/>
              <a:t> </a:t>
            </a:r>
            <a:r>
              <a:rPr lang="en-US" altLang="zh-TW" sz="4000" dirty="0"/>
              <a:t>Algorithm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2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When the subproblems are large enough to solve recursively, we call that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the recursive case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Once the subproblems become small enough that we no longer recurse, we call that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the base case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Overview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288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30" name="內容版面配置區 29">
            <a:extLst>
              <a:ext uri="{FF2B5EF4-FFF2-40B4-BE49-F238E27FC236}">
                <a16:creationId xmlns:a16="http://schemas.microsoft.com/office/drawing/2014/main" id="{18F4313D-DCBC-48CF-8A68-FD8845CA22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C5D79DBF-9C97-46FD-B8A9-AA36A1CC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3" y="0"/>
            <a:ext cx="11084767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9268A2B-FA27-40EC-8182-C52544F2F50C}"/>
              </a:ext>
            </a:extLst>
          </p:cNvPr>
          <p:cNvSpPr/>
          <p:nvPr/>
        </p:nvSpPr>
        <p:spPr>
          <a:xfrm>
            <a:off x="2417074" y="3028426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D41F7EA-AD38-4CAF-9F00-7439D365E3F2}"/>
              </a:ext>
            </a:extLst>
          </p:cNvPr>
          <p:cNvSpPr/>
          <p:nvPr/>
        </p:nvSpPr>
        <p:spPr>
          <a:xfrm>
            <a:off x="2032578" y="3429000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49DA486-4DF9-4AF9-BFD5-BAAE761D4C95}"/>
              </a:ext>
            </a:extLst>
          </p:cNvPr>
          <p:cNvSpPr/>
          <p:nvPr/>
        </p:nvSpPr>
        <p:spPr>
          <a:xfrm>
            <a:off x="2452057" y="3829574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D8824B-73AB-443A-9CF1-208C640FBF2A}"/>
              </a:ext>
            </a:extLst>
          </p:cNvPr>
          <p:cNvSpPr/>
          <p:nvPr/>
        </p:nvSpPr>
        <p:spPr>
          <a:xfrm>
            <a:off x="2013003" y="4230148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B8840F-4E7A-44AC-AA51-CA6012F3C875}"/>
              </a:ext>
            </a:extLst>
          </p:cNvPr>
          <p:cNvSpPr/>
          <p:nvPr/>
        </p:nvSpPr>
        <p:spPr>
          <a:xfrm>
            <a:off x="2452057" y="4630722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E1956D-2D2C-4954-BF8F-3B44A16BF7C4}"/>
              </a:ext>
            </a:extLst>
          </p:cNvPr>
          <p:cNvSpPr/>
          <p:nvPr/>
        </p:nvSpPr>
        <p:spPr>
          <a:xfrm>
            <a:off x="1996225" y="5072192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0DCF068-190E-4EEC-9CDF-7EC99A2746AD}"/>
              </a:ext>
            </a:extLst>
          </p:cNvPr>
          <p:cNvSpPr/>
          <p:nvPr/>
        </p:nvSpPr>
        <p:spPr>
          <a:xfrm>
            <a:off x="2452057" y="5472766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C2EBBDA-2BFD-469A-8C7E-ADBD41B72855}"/>
              </a:ext>
            </a:extLst>
          </p:cNvPr>
          <p:cNvSpPr/>
          <p:nvPr/>
        </p:nvSpPr>
        <p:spPr>
          <a:xfrm>
            <a:off x="2032578" y="5873340"/>
            <a:ext cx="8321878" cy="400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D2690AC-3611-489B-8315-03B62DB234DD}"/>
                  </a:ext>
                </a:extLst>
              </p:cNvPr>
              <p:cNvSpPr txBox="1"/>
              <p:nvPr/>
            </p:nvSpPr>
            <p:spPr>
              <a:xfrm>
                <a:off x="10733416" y="3022135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D2690AC-3611-489B-8315-03B62DB23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416" y="3022135"/>
                <a:ext cx="9542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2060193-7E02-418E-AD3C-56B35DFF6036}"/>
                  </a:ext>
                </a:extLst>
              </p:cNvPr>
              <p:cNvSpPr txBox="1"/>
              <p:nvPr/>
            </p:nvSpPr>
            <p:spPr>
              <a:xfrm>
                <a:off x="10465289" y="3435291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2060193-7E02-418E-AD3C-56B35DFF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289" y="3435291"/>
                <a:ext cx="9542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496368B-4370-4AA4-833F-6D571A8C1652}"/>
                  </a:ext>
                </a:extLst>
              </p:cNvPr>
              <p:cNvSpPr txBox="1"/>
              <p:nvPr/>
            </p:nvSpPr>
            <p:spPr>
              <a:xfrm>
                <a:off x="10793510" y="3840385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496368B-4370-4AA4-833F-6D571A8C1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510" y="3840385"/>
                <a:ext cx="95424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99B275E-3FC8-47CA-97E1-E53E29CE74ED}"/>
                  </a:ext>
                </a:extLst>
              </p:cNvPr>
              <p:cNvSpPr txBox="1"/>
              <p:nvPr/>
            </p:nvSpPr>
            <p:spPr>
              <a:xfrm>
                <a:off x="10465289" y="4212631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99B275E-3FC8-47CA-97E1-E53E29CE7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289" y="4212631"/>
                <a:ext cx="95424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E60661B-7984-4CBB-AE68-F689EDD4863A}"/>
                  </a:ext>
                </a:extLst>
              </p:cNvPr>
              <p:cNvSpPr txBox="1"/>
              <p:nvPr/>
            </p:nvSpPr>
            <p:spPr>
              <a:xfrm>
                <a:off x="10773935" y="4642366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E60661B-7984-4CBB-AE68-F689EDD48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935" y="4642366"/>
                <a:ext cx="95424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8256050-9D2D-4BF0-A1AD-BD05EA11F72E}"/>
                  </a:ext>
                </a:extLst>
              </p:cNvPr>
              <p:cNvSpPr txBox="1"/>
              <p:nvPr/>
            </p:nvSpPr>
            <p:spPr>
              <a:xfrm>
                <a:off x="10354456" y="5057566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8256050-9D2D-4BF0-A1AD-BD05EA11F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456" y="5057566"/>
                <a:ext cx="95424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6614E88-73B9-4877-89D3-FF2ADA9FCFA7}"/>
                  </a:ext>
                </a:extLst>
              </p:cNvPr>
              <p:cNvSpPr txBox="1"/>
              <p:nvPr/>
            </p:nvSpPr>
            <p:spPr>
              <a:xfrm>
                <a:off x="10773934" y="5463945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6614E88-73B9-4877-89D3-FF2ADA9F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934" y="5463945"/>
                <a:ext cx="95424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5E47521-D113-414A-9552-C0425E180C03}"/>
                  </a:ext>
                </a:extLst>
              </p:cNvPr>
              <p:cNvSpPr txBox="1"/>
              <p:nvPr/>
            </p:nvSpPr>
            <p:spPr>
              <a:xfrm>
                <a:off x="10354456" y="5888961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5E47521-D113-414A-9552-C0425E180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456" y="5888961"/>
                <a:ext cx="95424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B6F14167-55B0-492B-8F16-6AED6ECE25E6}"/>
              </a:ext>
            </a:extLst>
          </p:cNvPr>
          <p:cNvSpPr/>
          <p:nvPr/>
        </p:nvSpPr>
        <p:spPr>
          <a:xfrm>
            <a:off x="1613099" y="3482479"/>
            <a:ext cx="335559" cy="2936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EF6D25E-2A30-4F6B-B99D-9621E0603EED}"/>
              </a:ext>
            </a:extLst>
          </p:cNvPr>
          <p:cNvSpPr/>
          <p:nvPr/>
        </p:nvSpPr>
        <p:spPr>
          <a:xfrm>
            <a:off x="1627836" y="4337107"/>
            <a:ext cx="335559" cy="2936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C2216F1-ECBF-4DC6-A8ED-D4810C84504C}"/>
              </a:ext>
            </a:extLst>
          </p:cNvPr>
          <p:cNvSpPr/>
          <p:nvPr/>
        </p:nvSpPr>
        <p:spPr>
          <a:xfrm>
            <a:off x="1632758" y="5125671"/>
            <a:ext cx="335559" cy="2936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37DBF5-D014-480C-A0BC-71C095B83CF8}"/>
              </a:ext>
            </a:extLst>
          </p:cNvPr>
          <p:cNvSpPr/>
          <p:nvPr/>
        </p:nvSpPr>
        <p:spPr>
          <a:xfrm>
            <a:off x="1629907" y="5964678"/>
            <a:ext cx="335559" cy="2936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072127F-0107-4171-812C-33B5A0F8D313}"/>
                  </a:ext>
                </a:extLst>
              </p:cNvPr>
              <p:cNvSpPr txBox="1"/>
              <p:nvPr/>
            </p:nvSpPr>
            <p:spPr>
              <a:xfrm>
                <a:off x="823794" y="3429000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072127F-0107-4171-812C-33B5A0F8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4" y="3429000"/>
                <a:ext cx="7613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34297B73-8069-400A-A538-FA6E895F715A}"/>
                  </a:ext>
                </a:extLst>
              </p:cNvPr>
              <p:cNvSpPr txBox="1"/>
              <p:nvPr/>
            </p:nvSpPr>
            <p:spPr>
              <a:xfrm>
                <a:off x="823794" y="4273034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34297B73-8069-400A-A538-FA6E895F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4" y="4273034"/>
                <a:ext cx="7613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E015890-157A-4427-B3DD-59F9AE181DBA}"/>
                  </a:ext>
                </a:extLst>
              </p:cNvPr>
              <p:cNvSpPr txBox="1"/>
              <p:nvPr/>
            </p:nvSpPr>
            <p:spPr>
              <a:xfrm>
                <a:off x="823794" y="5118116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E015890-157A-4427-B3DD-59F9AE18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4" y="5118116"/>
                <a:ext cx="7613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F1FAF27-B8CD-4023-8C9B-7DAD86EF2413}"/>
                  </a:ext>
                </a:extLst>
              </p:cNvPr>
              <p:cNvSpPr txBox="1"/>
              <p:nvPr/>
            </p:nvSpPr>
            <p:spPr>
              <a:xfrm>
                <a:off x="823794" y="5963198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F1FAF27-B8CD-4023-8C9B-7DAD86EF2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4" y="5963198"/>
                <a:ext cx="7613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13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1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Analyzing the divide-and conquer algorithm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8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l-GR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&gt;1.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8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Since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1 applies. 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Divide-and-Conquer</a:t>
            </a:r>
            <a:r>
              <a:rPr lang="zh-TW" altLang="en-US" sz="4000" dirty="0"/>
              <a:t> </a:t>
            </a:r>
            <a:r>
              <a:rPr lang="en-US" altLang="zh-TW" sz="4000" dirty="0"/>
              <a:t>Algorithm (</a:t>
            </a:r>
            <a:r>
              <a:rPr lang="en-US" altLang="zh-TW" sz="4000" dirty="0" err="1"/>
              <a:t>cond’t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804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Divide the input matrices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𝐵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output matrix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into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/2×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/2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submatrices.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Create 10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each of which is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/2×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/2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is the sum or difference of two matrices created in step 1.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submatrices created in step 1 and the 10 matrices created in step2, recursively compute seven matrix products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Each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is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/2×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/2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Compute the desired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of the result matrix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by adding and subtraction various combinations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matrices.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1426" b="-33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802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8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9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b="-3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11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11</m:t>
                            </m:r>
                          </m:sub>
                        </m:s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22</m:t>
                            </m:r>
                          </m:sub>
                        </m:s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22</m:t>
                            </m:r>
                          </m:sub>
                        </m:s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8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9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10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 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877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sub>
                    </m:sSub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10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22</m:t>
                            </m:r>
                          </m:sub>
                        </m:s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22</m:t>
                            </m:r>
                          </m:sub>
                        </m:s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22</m:t>
                        </m:r>
                      </m:sub>
                    </m:sSub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7431EB2-272D-417F-BB10-6AF4EBA79401}"/>
              </a:ext>
            </a:extLst>
          </p:cNvPr>
          <p:cNvCxnSpPr/>
          <p:nvPr/>
        </p:nvCxnSpPr>
        <p:spPr>
          <a:xfrm flipH="1">
            <a:off x="5503389" y="2211880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76EB891-0F73-4315-9E0F-B5EC7BCE6AB8}"/>
              </a:ext>
            </a:extLst>
          </p:cNvPr>
          <p:cNvCxnSpPr/>
          <p:nvPr/>
        </p:nvCxnSpPr>
        <p:spPr>
          <a:xfrm flipH="1">
            <a:off x="3750955" y="2199497"/>
            <a:ext cx="385893" cy="570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DEA6D01-09FA-45F8-970D-1786B1A116F6}"/>
              </a:ext>
            </a:extLst>
          </p:cNvPr>
          <p:cNvCxnSpPr/>
          <p:nvPr/>
        </p:nvCxnSpPr>
        <p:spPr>
          <a:xfrm flipH="1">
            <a:off x="2494361" y="2929510"/>
            <a:ext cx="385893" cy="570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9051DCC-2E7F-4459-AF64-908F8DFA6576}"/>
              </a:ext>
            </a:extLst>
          </p:cNvPr>
          <p:cNvCxnSpPr/>
          <p:nvPr/>
        </p:nvCxnSpPr>
        <p:spPr>
          <a:xfrm flipH="1">
            <a:off x="4505600" y="2858548"/>
            <a:ext cx="385893" cy="5704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1BA5ED8-D6F2-45E1-9ED5-7D2316931168}"/>
              </a:ext>
            </a:extLst>
          </p:cNvPr>
          <p:cNvCxnSpPr/>
          <p:nvPr/>
        </p:nvCxnSpPr>
        <p:spPr>
          <a:xfrm flipH="1">
            <a:off x="3774534" y="3311892"/>
            <a:ext cx="385893" cy="5704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8FF1E74-3D86-4900-895D-BD95411DEAD6}"/>
              </a:ext>
            </a:extLst>
          </p:cNvPr>
          <p:cNvCxnSpPr/>
          <p:nvPr/>
        </p:nvCxnSpPr>
        <p:spPr>
          <a:xfrm flipH="1">
            <a:off x="5570562" y="3284290"/>
            <a:ext cx="385893" cy="5704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21552F-BC14-4EC1-A750-AFCD4B42E851}"/>
              </a:ext>
            </a:extLst>
          </p:cNvPr>
          <p:cNvCxnSpPr/>
          <p:nvPr/>
        </p:nvCxnSpPr>
        <p:spPr>
          <a:xfrm flipH="1">
            <a:off x="1977613" y="2551180"/>
            <a:ext cx="385893" cy="5704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8240EAB-72B1-4AE5-99A8-E729AC49ADB0}"/>
              </a:ext>
            </a:extLst>
          </p:cNvPr>
          <p:cNvCxnSpPr/>
          <p:nvPr/>
        </p:nvCxnSpPr>
        <p:spPr>
          <a:xfrm flipH="1">
            <a:off x="7297771" y="3257281"/>
            <a:ext cx="385893" cy="57045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A115FBB-B552-4E62-BCA2-7C50348D6D82}"/>
              </a:ext>
            </a:extLst>
          </p:cNvPr>
          <p:cNvCxnSpPr/>
          <p:nvPr/>
        </p:nvCxnSpPr>
        <p:spPr>
          <a:xfrm flipH="1">
            <a:off x="7275378" y="2179738"/>
            <a:ext cx="385893" cy="57045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F94E5BF-4D9F-477D-953E-A8C6600AAA1C}"/>
              </a:ext>
            </a:extLst>
          </p:cNvPr>
          <p:cNvCxnSpPr/>
          <p:nvPr/>
        </p:nvCxnSpPr>
        <p:spPr>
          <a:xfrm flipH="1">
            <a:off x="3774534" y="2551180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800" dirty="0">
                        <a:solidFill>
                          <a:prstClr val="black"/>
                        </a:solidFill>
                        <a:latin typeface="Calibri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br>
                  <a:rPr lang="en-US" altLang="zh-TW" sz="2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800" dirty="0">
                        <a:solidFill>
                          <a:prstClr val="black"/>
                        </a:solidFill>
                        <a:latin typeface="Calibri"/>
                      </a:rPr>
                      <m:t> 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800" dirty="0">
                        <a:solidFill>
                          <a:prstClr val="black"/>
                        </a:solidFill>
                        <a:latin typeface="Calibri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867FFE6-BD7B-4384-903D-5DF9C0155799}"/>
              </a:ext>
            </a:extLst>
          </p:cNvPr>
          <p:cNvCxnSpPr/>
          <p:nvPr/>
        </p:nvCxnSpPr>
        <p:spPr>
          <a:xfrm flipH="1">
            <a:off x="3727203" y="2218800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E994BDD-89E4-4966-9509-A9574C41FD83}"/>
              </a:ext>
            </a:extLst>
          </p:cNvPr>
          <p:cNvCxnSpPr/>
          <p:nvPr/>
        </p:nvCxnSpPr>
        <p:spPr>
          <a:xfrm flipH="1">
            <a:off x="2021448" y="2588285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867FFE6-BD7B-4384-903D-5DF9C0155799}"/>
              </a:ext>
            </a:extLst>
          </p:cNvPr>
          <p:cNvCxnSpPr/>
          <p:nvPr/>
        </p:nvCxnSpPr>
        <p:spPr>
          <a:xfrm flipH="1">
            <a:off x="3808180" y="2107078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E994BDD-89E4-4966-9509-A9574C41FD83}"/>
              </a:ext>
            </a:extLst>
          </p:cNvPr>
          <p:cNvCxnSpPr/>
          <p:nvPr/>
        </p:nvCxnSpPr>
        <p:spPr>
          <a:xfrm flipH="1">
            <a:off x="3747817" y="2525218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sz="2800" dirty="0">
                        <a:solidFill>
                          <a:prstClr val="black"/>
                        </a:solidFill>
                        <a:latin typeface="Calibri"/>
                      </a:rPr>
                      <m:t>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b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</a:b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0C05F90-92C6-425A-ACCF-30D8019EFBFC}"/>
              </a:ext>
            </a:extLst>
          </p:cNvPr>
          <p:cNvCxnSpPr/>
          <p:nvPr/>
        </p:nvCxnSpPr>
        <p:spPr>
          <a:xfrm flipH="1">
            <a:off x="3784739" y="2116491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854937B-D41C-4995-80C7-F4BA7D32359D}"/>
              </a:ext>
            </a:extLst>
          </p:cNvPr>
          <p:cNvCxnSpPr/>
          <p:nvPr/>
        </p:nvCxnSpPr>
        <p:spPr>
          <a:xfrm flipH="1">
            <a:off x="3749107" y="2537873"/>
            <a:ext cx="385893" cy="5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6D8132B-803A-4ACA-B2B0-D90287BA641F}"/>
              </a:ext>
            </a:extLst>
          </p:cNvPr>
          <p:cNvCxnSpPr/>
          <p:nvPr/>
        </p:nvCxnSpPr>
        <p:spPr>
          <a:xfrm flipH="1">
            <a:off x="6063259" y="3314338"/>
            <a:ext cx="385893" cy="570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6963B6B-A85B-4ADF-9D0A-454771A8C524}"/>
              </a:ext>
            </a:extLst>
          </p:cNvPr>
          <p:cNvCxnSpPr/>
          <p:nvPr/>
        </p:nvCxnSpPr>
        <p:spPr>
          <a:xfrm flipH="1">
            <a:off x="2653270" y="2915566"/>
            <a:ext cx="385893" cy="570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A78C4DB-E8A8-4A28-BF70-497188972C65}"/>
              </a:ext>
            </a:extLst>
          </p:cNvPr>
          <p:cNvCxnSpPr/>
          <p:nvPr/>
        </p:nvCxnSpPr>
        <p:spPr>
          <a:xfrm flipH="1">
            <a:off x="4386539" y="2915566"/>
            <a:ext cx="385893" cy="5704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CD89906-77C5-4600-B5BE-9EBEEE67C29F}"/>
              </a:ext>
            </a:extLst>
          </p:cNvPr>
          <p:cNvCxnSpPr/>
          <p:nvPr/>
        </p:nvCxnSpPr>
        <p:spPr>
          <a:xfrm flipH="1">
            <a:off x="5518008" y="2123136"/>
            <a:ext cx="385893" cy="5704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7A772E4-1130-43A0-BBE7-BD4184C9B304}"/>
              </a:ext>
            </a:extLst>
          </p:cNvPr>
          <p:cNvCxnSpPr/>
          <p:nvPr/>
        </p:nvCxnSpPr>
        <p:spPr>
          <a:xfrm flipH="1">
            <a:off x="2604678" y="3306544"/>
            <a:ext cx="385893" cy="5704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810289-0997-4FBB-AF36-D10E35C219A0}"/>
              </a:ext>
            </a:extLst>
          </p:cNvPr>
          <p:cNvCxnSpPr/>
          <p:nvPr/>
        </p:nvCxnSpPr>
        <p:spPr>
          <a:xfrm flipH="1">
            <a:off x="2058515" y="2161405"/>
            <a:ext cx="385893" cy="5704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54CFD69-C61D-41C1-81ED-BCBE6D2C7996}"/>
              </a:ext>
            </a:extLst>
          </p:cNvPr>
          <p:cNvCxnSpPr/>
          <p:nvPr/>
        </p:nvCxnSpPr>
        <p:spPr>
          <a:xfrm flipH="1">
            <a:off x="2015838" y="2537873"/>
            <a:ext cx="385893" cy="57045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F123B92-BE48-4BAD-905C-24F70CC2BC04}"/>
              </a:ext>
            </a:extLst>
          </p:cNvPr>
          <p:cNvCxnSpPr/>
          <p:nvPr/>
        </p:nvCxnSpPr>
        <p:spPr>
          <a:xfrm flipH="1">
            <a:off x="4289355" y="3333706"/>
            <a:ext cx="385893" cy="57045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 recurrence is an equation or inequality that describes a function in terms of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one or more base cases, and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itself, with smaller arguments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3429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example, the worst-case running time </a:t>
                </a:r>
                <a14:m>
                  <m:oMath xmlns:m="http://schemas.openxmlformats.org/officeDocument/2006/math">
                    <m:r>
                      <a:rPr kumimoji="0" lang="en-US" altLang="zh-TW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of the MEGRE-SORT procedure is the recurrence</a:t>
                </a:r>
                <a:b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b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l-GR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0" lang="el-GR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b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799" t="-2151" b="-5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Overview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30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9E1892-0BDB-4474-AF3A-276ED2CE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68" y="0"/>
            <a:ext cx="825131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BD74259-712D-4357-B36B-1B93CC64D96F}"/>
                  </a:ext>
                </a:extLst>
              </p:cNvPr>
              <p:cNvSpPr txBox="1"/>
              <p:nvPr/>
            </p:nvSpPr>
            <p:spPr>
              <a:xfrm>
                <a:off x="8121036" y="3134282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BD74259-712D-4357-B36B-1B93CC64D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3134282"/>
                <a:ext cx="95424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685ADC2-C83E-42A0-8F26-E285481A3489}"/>
                  </a:ext>
                </a:extLst>
              </p:cNvPr>
              <p:cNvSpPr txBox="1"/>
              <p:nvPr/>
            </p:nvSpPr>
            <p:spPr>
              <a:xfrm>
                <a:off x="8121036" y="3429000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685ADC2-C83E-42A0-8F26-E285481A3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3429000"/>
                <a:ext cx="9542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750791-AD5E-4BE4-A91E-76498843DC89}"/>
                  </a:ext>
                </a:extLst>
              </p:cNvPr>
              <p:cNvSpPr txBox="1"/>
              <p:nvPr/>
            </p:nvSpPr>
            <p:spPr>
              <a:xfrm>
                <a:off x="8121036" y="3744689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750791-AD5E-4BE4-A91E-76498843D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3744689"/>
                <a:ext cx="95424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5C27127-5BB2-4C68-8F1B-595001169342}"/>
                  </a:ext>
                </a:extLst>
              </p:cNvPr>
              <p:cNvSpPr txBox="1"/>
              <p:nvPr/>
            </p:nvSpPr>
            <p:spPr>
              <a:xfrm>
                <a:off x="8121036" y="4039407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5C27127-5BB2-4C68-8F1B-59500116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4039407"/>
                <a:ext cx="95424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48F82E-0975-424A-8A47-AA1F54591577}"/>
                  </a:ext>
                </a:extLst>
              </p:cNvPr>
              <p:cNvSpPr txBox="1"/>
              <p:nvPr/>
            </p:nvSpPr>
            <p:spPr>
              <a:xfrm>
                <a:off x="8121036" y="4320113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48F82E-0975-424A-8A47-AA1F54591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4320113"/>
                <a:ext cx="95424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BD8A407-5710-4100-B8A9-20C7835383C0}"/>
                  </a:ext>
                </a:extLst>
              </p:cNvPr>
              <p:cNvSpPr txBox="1"/>
              <p:nvPr/>
            </p:nvSpPr>
            <p:spPr>
              <a:xfrm>
                <a:off x="8121036" y="4614831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BD8A407-5710-4100-B8A9-20C78353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4614831"/>
                <a:ext cx="954247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AB6902B-B22E-49D6-907E-F67334CDC58D}"/>
                  </a:ext>
                </a:extLst>
              </p:cNvPr>
              <p:cNvSpPr txBox="1"/>
              <p:nvPr/>
            </p:nvSpPr>
            <p:spPr>
              <a:xfrm>
                <a:off x="8121036" y="4903580"/>
                <a:ext cx="954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AB6902B-B22E-49D6-907E-F67334CD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6" y="4903580"/>
                <a:ext cx="95424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E264D0C-3328-40AB-9563-2837E16C0A81}"/>
                  </a:ext>
                </a:extLst>
              </p:cNvPr>
              <p:cNvSpPr txBox="1"/>
              <p:nvPr/>
            </p:nvSpPr>
            <p:spPr>
              <a:xfrm>
                <a:off x="5862175" y="2228488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E264D0C-3328-40AB-9563-2837E16C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175" y="2228488"/>
                <a:ext cx="7613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DCFA687-B617-4891-AB1A-F42FC2DAE35C}"/>
                  </a:ext>
                </a:extLst>
              </p:cNvPr>
              <p:cNvSpPr txBox="1"/>
              <p:nvPr/>
            </p:nvSpPr>
            <p:spPr>
              <a:xfrm>
                <a:off x="8313926" y="2657883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DCFA687-B617-4891-AB1A-F42FC2DAE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926" y="2657883"/>
                <a:ext cx="7613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29CE95E-B0A7-41B4-96F9-C2E91182EBC0}"/>
                  </a:ext>
                </a:extLst>
              </p:cNvPr>
              <p:cNvSpPr txBox="1"/>
              <p:nvPr/>
            </p:nvSpPr>
            <p:spPr>
              <a:xfrm>
                <a:off x="4167598" y="5189801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29CE95E-B0A7-41B4-96F9-C2E91182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598" y="5189801"/>
                <a:ext cx="7613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F1F1B5-353C-4C71-AECA-829054E95A04}"/>
                  </a:ext>
                </a:extLst>
              </p:cNvPr>
              <p:cNvSpPr txBox="1"/>
              <p:nvPr/>
            </p:nvSpPr>
            <p:spPr>
              <a:xfrm>
                <a:off x="3026696" y="5491805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F1F1B5-353C-4C71-AECA-829054E95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696" y="5491805"/>
                <a:ext cx="7613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B224521-FDB8-4F4C-9595-2CD33FD24734}"/>
                  </a:ext>
                </a:extLst>
              </p:cNvPr>
              <p:cNvSpPr txBox="1"/>
              <p:nvPr/>
            </p:nvSpPr>
            <p:spPr>
              <a:xfrm>
                <a:off x="3026695" y="5842877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B224521-FDB8-4F4C-9595-2CD33FD2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695" y="5842877"/>
                <a:ext cx="7613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066FE5-3345-4A82-9AE4-B8F8BC14401C}"/>
                  </a:ext>
                </a:extLst>
              </p:cNvPr>
              <p:cNvSpPr txBox="1"/>
              <p:nvPr/>
            </p:nvSpPr>
            <p:spPr>
              <a:xfrm>
                <a:off x="4048768" y="6092666"/>
                <a:ext cx="761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066FE5-3345-4A82-9AE4-B8F8BC14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768" y="6092666"/>
                <a:ext cx="7613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53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Analyzing the divide-and conquer algorithm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0" lang="el-G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  <m:d>
                              <m:dPr>
                                <m:ctrlPr>
                                  <a:rPr kumimoji="0" lang="el-GR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l-GR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&gt;1.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Since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1 applies. 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Strassen’s method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08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8F61D55-9DE3-46E0-9958-1BB97FC5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7160949" cy="149239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The substitution method for solving recurrences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943DA-5997-45CC-9A64-7FD183D8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895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571500" marR="0" lvl="0" indent="-5715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 the solution.</a:t>
                </a:r>
              </a:p>
              <a:p>
                <a:pPr marL="571500" marR="0" lvl="0" indent="-5715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Use induction to find the constants and show that the solution works.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1 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if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if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&gt;1.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1.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Guess: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[Here, we have a recurrence with an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 function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rather than asymptotic notation, and the  solution is also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rather than asymptotic. We’ll have to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check boundary conditions and the base case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.]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 t="-2765" r="-171" b="-15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298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2.</a:t>
                </a:r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Induction</a:t>
                </a: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</a:t>
                </a: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	</a:t>
                </a:r>
                <a:r>
                  <a:rPr kumimoji="0" lang="en-US" altLang="zh-TW" sz="2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Bass:</a:t>
                </a:r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=1→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+1=1=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	</a:t>
                </a:r>
                <a:r>
                  <a:rPr kumimoji="0" lang="en-US" altLang="zh-TW" sz="2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Inductive step: </a:t>
                </a: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Inductive hypothesis is that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𝑘</m:t>
                    </m:r>
                    <m:r>
                      <m:rPr>
                        <m:sty m:val="p"/>
                      </m:rPr>
                      <a:rPr kumimoji="0" lang="en-US" altLang="zh-TW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𝑘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for all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𝑘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&lt;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.</a:t>
                </a: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	</a:t>
                </a: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We’ll use this inductive hypothesis for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</m:oMath>
                </a14:m>
                <a:r>
                  <a:rPr kumimoji="0" lang="en-US" altLang="zh-TW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.</a:t>
                </a: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=2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en-US" altLang="zh-TW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=2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0" lang="en-US" altLang="zh-TW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lg</m:t>
                        </m:r>
                        <m:f>
                          <m:fPr>
                            <m:ctrlP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+</m:t>
                        </m:r>
                        <m:f>
                          <m:fPr>
                            <m:ctrlP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en-US" altLang="zh-TW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f>
                      <m:fPr>
                        <m:ctrlPr>
                          <a:rPr kumimoji="0" lang="en-US" altLang="zh-TW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num>
                      <m:den>
                        <m:r>
                          <a:rPr kumimoji="0" lang="en-US" altLang="zh-TW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en-US" altLang="zh-TW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d>
                      <m:dPr>
                        <m:ctrlP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lg</m:t>
                        </m:r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TW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lg</m:t>
                        </m:r>
                        <m:r>
                          <a:rPr kumimoji="0" lang="en-US" altLang="zh-TW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e>
                    </m:d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en-US" altLang="zh-TW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en-US" altLang="zh-TW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kumimoji="0" lang="zh-TW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742" t="-1997"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056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Generally, we use asymptotic notation: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/2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l-GR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Θ</m:t>
                      </m:r>
                      <m:d>
                        <m:dPr>
                          <m:ctrlPr>
                            <a:rPr kumimoji="0" lang="el-GR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Assume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sufficiently small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Express the solution by asymptotic notation: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Don’t worry about boundary cases, nor do we show base cases in the substitution proof.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514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always constant for any constant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we are ultimately interested in asymptotic solution to a recurrence, it will always be possible to choose base cases that work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When we want an asymptotic solution to a recurrence, we don’t worry about the base cases in our proofs.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When we want an exact solution, then we have to deal with base cases.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1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79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the substitution method: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Name the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constant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in the additive term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Show the upper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 and lower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 bounds separately. Might need to use different constants for each notation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</a:t>
                </a:r>
                <a:r>
                  <a:rPr kumimoji="0" lang="en-US" altLang="zh-TW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If we want to show an upper bound of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we write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643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249653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1. Upper bound: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We are given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in the recurrence, and we get to choose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as any positive constant. It’s OK for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to depend on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Substitution:</a:t>
                </a: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2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𝑑</m:t>
                        </m:r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lg</m:t>
                        </m:r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        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≤0, 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249653"/>
              </a:xfrm>
              <a:blipFill>
                <a:blip r:embed="rId2"/>
                <a:stretch>
                  <a:fillRect l="-913" t="-1626" r="-2282" b="-3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87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537329"/>
                <a:ext cx="10688813" cy="5259080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2. Lower bound: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Write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Substitution:</a:t>
                </a: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Wingdings" panose="05000000000000000000" pitchFamily="2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2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𝑑</m:t>
                        </m:r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lg</m:t>
                        </m:r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  <a:sym typeface="Wingdings" panose="05000000000000000000" pitchFamily="2" charset="2"/>
                </a:endParaRPr>
              </a:p>
              <a:p>
                <a:pPr marL="609600" marR="0" lvl="0" indent="-609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  <a:sym typeface="Wingdings" panose="05000000000000000000" pitchFamily="2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         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𝑑𝑛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𝑐𝑛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0, 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[For this particular recurrence, we can use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both the upper-bound and lower-bound proofs.]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537329"/>
                <a:ext cx="10688813" cy="5259080"/>
              </a:xfrm>
              <a:blipFill>
                <a:blip r:embed="rId2"/>
                <a:stretch>
                  <a:fillRect l="-913" t="-1622" b="-119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148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0                  </m:t>
                            </m:r>
                            <m: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=2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rad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&gt;2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/3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/3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1098" b="-128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3809F5-3CBC-4F83-BF6B-D0F3670D76D3}"/>
              </a:ext>
            </a:extLst>
          </p:cNvPr>
          <p:cNvSpPr txBox="1"/>
          <p:nvPr/>
        </p:nvSpPr>
        <p:spPr>
          <a:xfrm>
            <a:off x="6726907" y="161735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recursive version of linear search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B009F7-76CC-4451-A125-8508EE005851}"/>
              </a:ext>
            </a:extLst>
          </p:cNvPr>
          <p:cNvSpPr txBox="1"/>
          <p:nvPr/>
        </p:nvSpPr>
        <p:spPr>
          <a:xfrm>
            <a:off x="7435716" y="5334743"/>
            <a:ext cx="289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recursive algorithm might divide subproblems into unequal size.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43B1C4D-C6CA-4315-A571-0C4887D7A0C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767057" y="1802022"/>
            <a:ext cx="959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51B1EAA-70B8-427E-8AC1-08AE919ABFE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99976" y="5796408"/>
            <a:ext cx="835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09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Make sure you show the same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 form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when doing a substitution proof.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Consider the recurrence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=8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/2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l-GR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Θ</m:t>
                      </m:r>
                      <m:d>
                        <m:dPr>
                          <m:ctrlPr>
                            <a:rPr kumimoji="0" lang="el-GR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l-GR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an upper bound: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8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l-GR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8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l-GR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l-GR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Doesn’t work!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 t="-2611" b="-9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915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Remedy: Subtract off a lower-order term.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′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pt-BR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TW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−8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TW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TW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                    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30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 careful when using asymptotic notation.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 false proof for the recurrence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=4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that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≤4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𝑐𝑛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TW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Because we haven’t proven the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exact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from of our inductive hypothesis (which is that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), this proof is false.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Substitution Method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4279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8F61D55-9DE3-46E0-9958-1BB97FC5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7356258" cy="149239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The recursion-tree method for solving recurrences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943DA-5997-45CC-9A64-7FD183D8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933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Goal of the recursion-tree method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 good guess for the substitution method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 direct proof of a solution to a recurrence (provided by carefully drawing a recursion tree)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111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C802C11-FFB5-4DCB-8DE4-ACD08EF4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4" y="1934950"/>
            <a:ext cx="9144000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8D57AED-6D17-44E1-AFA3-5C768AE385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700793"/>
              </p:ext>
            </p:extLst>
          </p:nvPr>
        </p:nvGraphicFramePr>
        <p:xfrm>
          <a:off x="6477025" y="1692856"/>
          <a:ext cx="3457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方程式" r:id="rId4" imgW="1866900" imgH="279400" progId="Equation.3">
                  <p:embed/>
                </p:oleObj>
              </mc:Choice>
              <mc:Fallback>
                <p:oleObj name="方程式" r:id="rId4" imgW="1866900" imgH="27940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C92F30EA-7F0E-4AD7-81C9-87A5B88EBD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25" y="1692856"/>
                        <a:ext cx="3457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176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989C7BCF-5B93-4F5C-881A-B3B85A6653F5}"/>
              </a:ext>
            </a:extLst>
          </p:cNvPr>
          <p:cNvGraphicFramePr>
            <a:graphicFrameLocks noGrp="1" noChangeAspect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90123642"/>
              </p:ext>
            </p:extLst>
          </p:nvPr>
        </p:nvGraphicFramePr>
        <p:xfrm>
          <a:off x="2365827" y="2010348"/>
          <a:ext cx="6845645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Visio" r:id="rId3" imgW="8391620" imgH="4869609" progId="Visio.Drawing.6">
                  <p:embed/>
                </p:oleObj>
              </mc:Choice>
              <mc:Fallback>
                <p:oleObj name="Visio" r:id="rId3" imgW="8391620" imgH="4869609" progId="Visio.Drawing.6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55BB3A34-8368-45CE-97B5-D42CF5632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827" y="2010348"/>
                        <a:ext cx="6845645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296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The cost of the entire tree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957FA98-8108-4C17-9F68-CA8D4500C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428132"/>
              </p:ext>
            </p:extLst>
          </p:nvPr>
        </p:nvGraphicFramePr>
        <p:xfrm>
          <a:off x="768498" y="2264568"/>
          <a:ext cx="6232525" cy="232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方程式" r:id="rId3" imgW="3809880" imgH="1422360" progId="Equation.3">
                  <p:embed/>
                </p:oleObj>
              </mc:Choice>
              <mc:Fallback>
                <p:oleObj name="方程式" r:id="rId3" imgW="3809880" imgH="142236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0002E2C-D8D4-4C07-9A99-C7A3ED1EE6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498" y="2264568"/>
                        <a:ext cx="6232525" cy="232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964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065E8462-A8BA-446D-AEBF-076437341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580024"/>
              </p:ext>
            </p:extLst>
          </p:nvPr>
        </p:nvGraphicFramePr>
        <p:xfrm>
          <a:off x="769701" y="1668830"/>
          <a:ext cx="4270375" cy="424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方程式" r:id="rId3" imgW="2438400" imgH="2425700" progId="Equation.3">
                  <p:embed/>
                </p:oleObj>
              </mc:Choice>
              <mc:Fallback>
                <p:oleObj name="方程式" r:id="rId3" imgW="2438400" imgH="24257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FD326332-8D38-406A-AB70-158E8D6F14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01" y="1668830"/>
                        <a:ext cx="4270375" cy="424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1067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Verify by the substitution method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Show that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≤3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≤3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≤3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where the last step holds as long as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16</m:t>
                        </m:r>
                      </m:num>
                      <m:den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13</m:t>
                        </m:r>
                      </m:den>
                    </m:f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35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⋯+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1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903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Use to generate a guess. Then verify by substitution method.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E.g.: 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AR MinchoL JIS" pitchFamily="49" charset="-128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AR MinchoL JIS" pitchFamily="49" charset="-128"/>
                    <a:cs typeface="+mn-cs"/>
                  </a:rPr>
                  <a:t>For upper bound, as</a:t>
                </a:r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 MinchoL JIS" pitchFamily="49" charset="-128"/>
                    <a:ea typeface="AR MinchoL JIS" pitchFamily="49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</a:rPr>
                  <a:t>For lower bound, as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483" t="-4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5657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B1F3B-533C-4DCF-BA35-AFDD8E93F7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243" y="1801744"/>
            <a:ext cx="10688813" cy="39722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By summing across each level, the recursion tree shows the cost at each level of recursion (minus the costs of recursive calls, which appear in subtrees):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 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DA7A31A-D617-47A4-A27F-179BE2E10F3C}"/>
              </a:ext>
            </a:extLst>
          </p:cNvPr>
          <p:cNvGrpSpPr/>
          <p:nvPr/>
        </p:nvGrpSpPr>
        <p:grpSpPr>
          <a:xfrm>
            <a:off x="2089180" y="3040427"/>
            <a:ext cx="8013640" cy="3163425"/>
            <a:chOff x="2021746" y="2214585"/>
            <a:chExt cx="8013640" cy="3163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8201016-84AB-4C71-9907-B0C2E6B678FE}"/>
                    </a:ext>
                  </a:extLst>
                </p:cNvPr>
                <p:cNvSpPr txBox="1"/>
                <p:nvPr/>
              </p:nvSpPr>
              <p:spPr>
                <a:xfrm>
                  <a:off x="4869711" y="2224024"/>
                  <a:ext cx="4916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𝑐𝑛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8D3CA917-0AF5-44A6-BCC9-A43967BD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711" y="2224024"/>
                  <a:ext cx="49160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8D9010DF-E331-4250-AD39-1F64C6C55E8A}"/>
                    </a:ext>
                  </a:extLst>
                </p:cNvPr>
                <p:cNvSpPr txBox="1"/>
                <p:nvPr/>
              </p:nvSpPr>
              <p:spPr>
                <a:xfrm>
                  <a:off x="3442071" y="3071818"/>
                  <a:ext cx="932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2097B46D-2285-45F3-9CD7-BE5FCF6D7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071" y="3071818"/>
                  <a:ext cx="93256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00DE4F41-35FD-4444-BEF4-530ED660C0C0}"/>
                    </a:ext>
                  </a:extLst>
                </p:cNvPr>
                <p:cNvSpPr txBox="1"/>
                <p:nvPr/>
              </p:nvSpPr>
              <p:spPr>
                <a:xfrm>
                  <a:off x="5728157" y="3068057"/>
                  <a:ext cx="1060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/3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CA366E0C-8333-4A46-8EFE-169430B9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157" y="3068057"/>
                  <a:ext cx="106080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D46F0DE7-9749-4C0C-9832-7F7D44564099}"/>
                    </a:ext>
                  </a:extLst>
                </p:cNvPr>
                <p:cNvSpPr txBox="1"/>
                <p:nvPr/>
              </p:nvSpPr>
              <p:spPr>
                <a:xfrm>
                  <a:off x="2804787" y="3915851"/>
                  <a:ext cx="932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/9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25EBC6B0-9636-4B00-9D0D-411A1F9A9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787" y="3915851"/>
                  <a:ext cx="93256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62CB9F2-4701-40A2-B8DB-AA2AC5B36294}"/>
                    </a:ext>
                  </a:extLst>
                </p:cNvPr>
                <p:cNvSpPr txBox="1"/>
                <p:nvPr/>
              </p:nvSpPr>
              <p:spPr>
                <a:xfrm>
                  <a:off x="3906178" y="3915851"/>
                  <a:ext cx="1060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/9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7EF038C-9915-4B66-BDE5-724BAED77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178" y="3915851"/>
                  <a:ext cx="106080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AE08F71-06F3-405C-A556-9AD8B96794B1}"/>
                    </a:ext>
                  </a:extLst>
                </p:cNvPr>
                <p:cNvSpPr txBox="1"/>
                <p:nvPr/>
              </p:nvSpPr>
              <p:spPr>
                <a:xfrm>
                  <a:off x="5135809" y="3915851"/>
                  <a:ext cx="1060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/9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068358D-FAB1-44E8-A9E9-497B8D2D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809" y="3915851"/>
                  <a:ext cx="106080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1A09A333-A28D-463D-B8C3-EC56E846E596}"/>
                    </a:ext>
                  </a:extLst>
                </p:cNvPr>
                <p:cNvSpPr txBox="1"/>
                <p:nvPr/>
              </p:nvSpPr>
              <p:spPr>
                <a:xfrm>
                  <a:off x="6365441" y="3915851"/>
                  <a:ext cx="1060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/9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57CAB05-6945-42A3-96AD-FA04CEBE3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441" y="3915851"/>
                  <a:ext cx="106080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161393A-F6D7-44BC-AC7E-26B34616CEEE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3908353" y="2593356"/>
              <a:ext cx="1207163" cy="478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CFE2CB7-9569-450A-A141-83C4B439635C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>
              <a:off x="5115516" y="2593356"/>
              <a:ext cx="1143043" cy="474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D738BA7-F056-454F-9577-6D718DF8B4BE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flipH="1">
              <a:off x="3271069" y="3441150"/>
              <a:ext cx="637284" cy="474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F79B2E8-E437-40C8-BCD1-54A506925CD4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3908353" y="3441150"/>
              <a:ext cx="528227" cy="474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E2472A35-A161-4767-8FCC-D4E8A1F4DA8F}"/>
                </a:ext>
              </a:extLst>
            </p:cNvPr>
            <p:cNvCxnSpPr>
              <a:stCxn id="9" idx="2"/>
              <a:endCxn id="12" idx="0"/>
            </p:cNvCxnSpPr>
            <p:nvPr/>
          </p:nvCxnSpPr>
          <p:spPr>
            <a:xfrm flipH="1">
              <a:off x="5666211" y="3437389"/>
              <a:ext cx="592348" cy="478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3EC8DCA8-1727-41E5-8D79-80850BF6CB81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>
              <a:off x="6258559" y="3437389"/>
              <a:ext cx="637284" cy="478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76524E7C-0A36-41BF-8567-43131A588B7F}"/>
                </a:ext>
              </a:extLst>
            </p:cNvPr>
            <p:cNvCxnSpPr>
              <a:cxnSpLocks/>
            </p:cNvCxnSpPr>
            <p:nvPr/>
          </p:nvCxnSpPr>
          <p:spPr>
            <a:xfrm>
              <a:off x="7426244" y="2399251"/>
              <a:ext cx="20045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49818E02-A123-46A4-B330-13F9E2FE91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6244" y="3189214"/>
              <a:ext cx="20045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4BF825D-77FC-4DF3-9901-45F440D07535}"/>
                </a:ext>
              </a:extLst>
            </p:cNvPr>
            <p:cNvCxnSpPr>
              <a:cxnSpLocks/>
            </p:cNvCxnSpPr>
            <p:nvPr/>
          </p:nvCxnSpPr>
          <p:spPr>
            <a:xfrm>
              <a:off x="7426244" y="4086837"/>
              <a:ext cx="20045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37D10A31-0654-4921-949C-CC8E6EE87190}"/>
                    </a:ext>
                  </a:extLst>
                </p:cNvPr>
                <p:cNvSpPr txBox="1"/>
                <p:nvPr/>
              </p:nvSpPr>
              <p:spPr>
                <a:xfrm>
                  <a:off x="9543777" y="2214585"/>
                  <a:ext cx="4916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𝑐𝑛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9A519F82-1489-4EAA-9389-213273093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777" y="2214585"/>
                  <a:ext cx="4916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8386942C-FDA6-4057-93A5-2AF67A4B904B}"/>
                    </a:ext>
                  </a:extLst>
                </p:cNvPr>
                <p:cNvSpPr txBox="1"/>
                <p:nvPr/>
              </p:nvSpPr>
              <p:spPr>
                <a:xfrm>
                  <a:off x="9543777" y="3004548"/>
                  <a:ext cx="4916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𝑐𝑛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B26F2FE-E097-48F6-831A-E7DF9E37D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777" y="3004548"/>
                  <a:ext cx="4916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4AB5F7A-511D-48EA-B65F-0201F2ED5D19}"/>
                    </a:ext>
                  </a:extLst>
                </p:cNvPr>
                <p:cNvSpPr txBox="1"/>
                <p:nvPr/>
              </p:nvSpPr>
              <p:spPr>
                <a:xfrm>
                  <a:off x="9543777" y="3886961"/>
                  <a:ext cx="4916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𝑐𝑛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E801783-1BED-4789-9CEE-A710B5233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777" y="3886961"/>
                  <a:ext cx="49160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0E6D843-C616-41A7-805E-AEB6EFEC6D3D}"/>
                    </a:ext>
                  </a:extLst>
                </p:cNvPr>
                <p:cNvSpPr txBox="1"/>
                <p:nvPr/>
              </p:nvSpPr>
              <p:spPr>
                <a:xfrm>
                  <a:off x="2021746" y="4774640"/>
                  <a:ext cx="2499282" cy="535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TW" sz="1800" dirty="0">
                      <a:cs typeface="Times New Roman" panose="02020603050405020304" pitchFamily="18" charset="0"/>
                    </a:rPr>
                    <a:t>leftmost </a:t>
                  </a:r>
                  <a:r>
                    <a:rPr lang="en-US" altLang="zh-TW" dirty="0">
                      <a:cs typeface="Times New Roman" panose="02020603050405020304" pitchFamily="18" charset="0"/>
                    </a:rPr>
                    <a:t>branch peters out </a:t>
                  </a:r>
                  <a:r>
                    <a:rPr lang="en-US" altLang="zh-TW" sz="1800" dirty="0">
                      <a:cs typeface="Times New Roman" panose="02020603050405020304" pitchFamily="18" charset="0"/>
                    </a:rPr>
                    <a:t>after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8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r>
                    <a:rPr lang="en-US" altLang="zh-TW" sz="1800" dirty="0">
                      <a:cs typeface="Times New Roman" panose="02020603050405020304" pitchFamily="18" charset="0"/>
                    </a:rPr>
                    <a:t> levels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5B94D0C5-E968-400D-894B-0EA320FD7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746" y="4774640"/>
                  <a:ext cx="2499282" cy="535531"/>
                </a:xfrm>
                <a:prstGeom prst="rect">
                  <a:avLst/>
                </a:prstGeom>
                <a:blipFill>
                  <a:blip r:embed="rId12"/>
                  <a:stretch>
                    <a:fillRect l="-2195" t="-17045" r="-2195" b="-170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1B4A3FB-ABD1-4CD2-9AE2-1BE64F5B788F}"/>
                    </a:ext>
                  </a:extLst>
                </p:cNvPr>
                <p:cNvSpPr txBox="1"/>
                <p:nvPr/>
              </p:nvSpPr>
              <p:spPr>
                <a:xfrm>
                  <a:off x="5366622" y="4706801"/>
                  <a:ext cx="3079008" cy="671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800" dirty="0">
                      <a:cs typeface="Times New Roman" panose="02020603050405020304" pitchFamily="18" charset="0"/>
                    </a:rPr>
                    <a:t>rightmost branch peters out after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8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b>
                          </m:sSub>
                        </m:fName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r>
                    <a:rPr lang="en-US" altLang="zh-TW" sz="1800" dirty="0">
                      <a:cs typeface="Times New Roman" panose="02020603050405020304" pitchFamily="18" charset="0"/>
                    </a:rPr>
                    <a:t> levels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E60D70CC-0EEA-49DF-BCFC-917EFB9E1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6622" y="4706801"/>
                  <a:ext cx="3079008" cy="671209"/>
                </a:xfrm>
                <a:prstGeom prst="rect">
                  <a:avLst/>
                </a:prstGeom>
                <a:blipFill>
                  <a:blip r:embed="rId13"/>
                  <a:stretch>
                    <a:fillRect l="-1581" t="-5455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DEB2650-71EF-4A48-BF2D-192E642291B1}"/>
                </a:ext>
              </a:extLst>
            </p:cNvPr>
            <p:cNvCxnSpPr>
              <a:stCxn id="26" idx="0"/>
              <a:endCxn id="10" idx="2"/>
            </p:cNvCxnSpPr>
            <p:nvPr/>
          </p:nvCxnSpPr>
          <p:spPr>
            <a:xfrm flipH="1" flipV="1">
              <a:off x="3271069" y="4285183"/>
              <a:ext cx="318" cy="489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2E7BBBC-2EFE-49A6-9B1B-D3F7DD6EC1AA}"/>
                </a:ext>
              </a:extLst>
            </p:cNvPr>
            <p:cNvCxnSpPr>
              <a:stCxn id="27" idx="0"/>
              <a:endCxn id="13" idx="2"/>
            </p:cNvCxnSpPr>
            <p:nvPr/>
          </p:nvCxnSpPr>
          <p:spPr>
            <a:xfrm flipH="1" flipV="1">
              <a:off x="6895843" y="4285183"/>
              <a:ext cx="10283" cy="42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549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 are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7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TW" sz="2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full levels, and after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3/2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levels, the problem size is down to 1.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Each level contributes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Lower bound guess: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func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Upper bound guess: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lg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3/2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positive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Then prove by substitution.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799" t="-1690" r="-1597" b="-7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566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Upper bound:</a:t>
                </a:r>
                <a:b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b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Substitution:</a:t>
                </a:r>
                <a:b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–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TW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–</m:t>
                        </m:r>
                        <m: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3/2</m:t>
                            </m:r>
                          </m:e>
                        </m:d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3+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3/2</m:t>
                            </m:r>
                          </m:e>
                        </m:d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 +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3–</m:t>
                        </m:r>
                        <m:d>
                          <m:dPr>
                            <m:ctrlP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3–2/3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if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𝑑𝑛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3–2/3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𝑐𝑛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≤0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f>
                      <m:fPr>
                        <m:ctrlPr>
                          <a:rPr kumimoji="0" lang="en-US" altLang="zh-TW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3–2/3</m:t>
                        </m:r>
                      </m:den>
                    </m:f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Therefore,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d>
                      <m:dPr>
                        <m:ctrlPr>
                          <a:rPr kumimoji="0" lang="el-GR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Note: Make sure that symbolic constants used in the recurrence (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e.g.,</a:t>
                </a:r>
                <a14:m>
                  <m:oMath xmlns:m="http://schemas.openxmlformats.org/officeDocument/2006/math">
                    <m:r>
                      <a:rPr kumimoji="0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 and the guess (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e.g.,</a:t>
                </a:r>
                <a14:m>
                  <m:oMath xmlns:m="http://schemas.openxmlformats.org/officeDocument/2006/math">
                    <m:r>
                      <a:rPr kumimoji="0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 are different.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513" t="-1690" b="-18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189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Lower bound: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Guess: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𝑑𝑛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Substitution: Same as for the upper bound, but replacing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by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≥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 End up needing</a:t>
                </a:r>
                <a:b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0≤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3–</m:t>
                        </m:r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altLang="zh-TW" sz="2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we conclude that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4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Recurrence Trees 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473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8F61D55-9DE3-46E0-9958-1BB97FC5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7356258" cy="1492397"/>
          </a:xfrm>
        </p:spPr>
        <p:txBody>
          <a:bodyPr>
            <a:normAutofit/>
          </a:bodyPr>
          <a:lstStyle/>
          <a:p>
            <a:r>
              <a:rPr lang="en-US" altLang="zh-TW" dirty="0"/>
              <a:t>The master method for solving recurrences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943DA-5997-45CC-9A64-7FD183D8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2258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≥1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&gt;1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 constants, let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 an asymptotically positive function, and let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 defined on the nonnegative integers by the recurrence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where we interpret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1536" r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Master Theorem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788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Then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has the following asymptotic bounds: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some constant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g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zh-TW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some constant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all sufficiently large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Master Theorem (</a:t>
            </a:r>
            <a:r>
              <a:rPr lang="en-US" altLang="zh-TW" dirty="0" err="1"/>
              <a:t>cond’t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020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What’s with the Case 3 regularity condition?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Generally not a problem.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It always holds whenever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constant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So you don’t need to check it when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polynomial.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Master Theorem (</a:t>
            </a:r>
            <a:r>
              <a:rPr lang="en-US" altLang="zh-TW" dirty="0" err="1"/>
              <a:t>cond’t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655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839577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9</m:t>
                    </m:r>
                    <m:r>
                      <a:rPr kumimoji="0" lang="en-US" altLang="zh-TW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9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9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zh-TW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1 applies.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3/2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2 applies.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r>
                      <a:rPr kumimoji="0" lang="en-US" altLang="zh-TW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Using the master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.793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zh-TW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where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≈0.2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=3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e>
                    </m:d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=3/4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case 3 applies. 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839577"/>
              </a:xfrm>
              <a:blipFill>
                <a:blip r:embed="rId2"/>
                <a:stretch>
                  <a:fillRect l="-799" t="-1148" b="-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43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f>
                              <m:f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den>
                    </m:f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=1+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⋯+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1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3754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249653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altLang="zh-TW" sz="2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=2, 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Case 3 should apply, since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asymptotically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asymptotically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sup>
                    </m:sSup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any positive constant </a:t>
                </a: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(not </a:t>
                </a:r>
                <a:r>
                  <a:rPr kumimoji="0" lang="en-US" altLang="zh-TW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polymomially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larger).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 recurrence falls into the gap between case 2 and case 3. (Using Extended Master Theorem)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546755"/>
                <a:ext cx="10688813" cy="5249653"/>
              </a:xfrm>
              <a:blipFill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4B4459-96F5-4F9E-9287-E9B4D4843C7C}"/>
              </a:ext>
            </a:extLst>
          </p:cNvPr>
          <p:cNvSpPr txBox="1"/>
          <p:nvPr/>
        </p:nvSpPr>
        <p:spPr>
          <a:xfrm>
            <a:off x="2864797" y="1701819"/>
            <a:ext cx="140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Wrong!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508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Then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has the following asymptotic bounds: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TW" sz="24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&lt;−1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(includes case 1 of the Master Theorem)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TW" sz="24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TW" sz="24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&gt;−1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TW" sz="24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(with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case 2 in the Master Theorem)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zh-TW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some constant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and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some constant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&lt;1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all sufficiently large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 r="-11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Extended Master Theorem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3552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Examples: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=5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e>
                        </m:func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e>
                    </m:func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some constant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use Case 1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lg</m:t>
                            </m:r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=27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27</m:t>
                            </m:r>
                          </m:e>
                        </m:func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Use Case 3  with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=1⇒</m:t>
                    </m:r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g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027" t="-2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Extended Master Theorem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8108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=5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e>
                        </m:func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Now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e>
                    </m:func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=3</m:t>
                    </m:r>
                  </m:oMath>
                </a14:m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some constant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 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Check regularity condition (don’t really need to since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polynomial):</a:t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=5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/2</m:t>
                            </m:r>
                          </m:e>
                        </m:d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=5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/8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8</m:t>
                        </m:r>
                      </m:den>
                    </m:f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&lt;1</m:t>
                    </m:r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Use Case 4: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t="-1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Extended Master Theorem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560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</p:spPr>
            <p:txBody>
              <a:bodyPr/>
              <a:lstStyle/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=27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/3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l-GR" altLang="zh-TW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0" lang="en-US" altLang="zh-TW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lg</m:t>
                        </m:r>
                        <m: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27</m:t>
                            </m:r>
                          </m:e>
                        </m:func>
                      </m:sup>
                    </m:sSup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</m:t>
                    </m:r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l-GR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l</m:t>
                    </m:r>
                    <m:sSup>
                      <m:sSupPr>
                        <m:ctrlP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TW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g</m:t>
                        </m:r>
                      </m:e>
                      <m:sup>
                        <m:r>
                          <a:rPr kumimoji="0" lang="en-US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p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b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altLang="zh-TW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TW" sz="2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use Case 2.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Therefore,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TW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6B1F3B-533C-4DCF-BA35-AFDD8E93F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01744"/>
                <a:ext cx="10688813" cy="3972204"/>
              </a:xfr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A8F807-244C-42D2-B9E0-F4B7CB3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0C3385D-FC55-465F-B992-198F48E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10688812" cy="868517"/>
          </a:xfrm>
        </p:spPr>
        <p:txBody>
          <a:bodyPr/>
          <a:lstStyle/>
          <a:p>
            <a:r>
              <a:rPr lang="en-US" altLang="zh-TW" dirty="0"/>
              <a:t>Extended Master Theorem (</a:t>
            </a:r>
            <a:r>
              <a:rPr lang="en-US" altLang="zh-TW" dirty="0" err="1"/>
              <a:t>cond’t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199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95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Euler’s constant </a:t>
                </a: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𝛾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 is defined by</a:t>
                </a:r>
                <a:b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𝛾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lim</m:t>
                            </m:r>
                          </m:e>
                          <m:lim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⟶∞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nary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den>
                        </m:f>
                      </m:e>
                    </m:nary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func>
                      <m:func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TW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log</m:t>
                        </m:r>
                      </m:fName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func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⋯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2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80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Example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/2</m:t>
                                </m:r>
                              </m:e>
                            </m:d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if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Solution: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lg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C368CAB5-68A4-4AA2-B38B-A03158A2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800313"/>
                <a:ext cx="10688813" cy="4996095"/>
              </a:xfrm>
              <a:blipFill>
                <a:blip r:embed="rId2"/>
                <a:stretch>
                  <a:fillRect l="-1027" t="-1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A0DE23-8766-4C6F-B204-8607F7E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88738B7-9B9D-4F91-BA66-EA134A7B6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2967999"/>
            <a:ext cx="620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1" dirty="0"/>
              <a:t>T</a:t>
            </a:r>
            <a:r>
              <a:rPr lang="en-US" altLang="zh-TW" sz="2000" dirty="0"/>
              <a:t>(</a:t>
            </a:r>
            <a:r>
              <a:rPr lang="en-US" altLang="zh-TW" sz="2000" i="1" dirty="0"/>
              <a:t>n</a:t>
            </a:r>
            <a:r>
              <a:rPr lang="en-US" altLang="zh-TW" sz="2000" dirty="0"/>
              <a:t>)</a:t>
            </a:r>
          </a:p>
        </p:txBody>
      </p:sp>
      <p:grpSp>
        <p:nvGrpSpPr>
          <p:cNvPr id="6" name="Group 37">
            <a:extLst>
              <a:ext uri="{FF2B5EF4-FFF2-40B4-BE49-F238E27FC236}">
                <a16:creationId xmlns:a16="http://schemas.microsoft.com/office/drawing/2014/main" id="{6D083B5B-E986-4B1D-BA5B-21028433095F}"/>
              </a:ext>
            </a:extLst>
          </p:cNvPr>
          <p:cNvGrpSpPr>
            <a:grpSpLocks/>
          </p:cNvGrpSpPr>
          <p:nvPr/>
        </p:nvGrpSpPr>
        <p:grpSpPr bwMode="auto">
          <a:xfrm>
            <a:off x="2354263" y="2418725"/>
            <a:ext cx="1655763" cy="1162050"/>
            <a:chOff x="884" y="1201"/>
            <a:chExt cx="1043" cy="732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EAE993BE-5492-4A7B-A0E8-6900D3065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4" y="1201"/>
              <a:ext cx="1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 dirty="0"/>
                <a:t>n</a:t>
              </a:r>
              <a:endParaRPr lang="en-US" altLang="zh-TW" sz="2000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1190FCCA-EE9B-4FBE-9D2D-166E1E5DC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2" y="1681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/2)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50B27248-5CDF-4264-BBE4-30E5170E5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683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/2)</a:t>
              </a:r>
            </a:p>
          </p:txBody>
        </p:sp>
        <p:cxnSp>
          <p:nvCxnSpPr>
            <p:cNvPr id="10" name="AutoShape 8">
              <a:extLst>
                <a:ext uri="{FF2B5EF4-FFF2-40B4-BE49-F238E27FC236}">
                  <a16:creationId xmlns:a16="http://schemas.microsoft.com/office/drawing/2014/main" id="{2F19036A-B1E3-4785-B7CB-EA952AB71BFB}"/>
                </a:ext>
              </a:extLst>
            </p:cNvPr>
            <p:cNvCxnSpPr>
              <a:cxnSpLocks noChangeShapeType="1"/>
              <a:stCxn id="12" idx="4"/>
              <a:endCxn id="9" idx="0"/>
            </p:cNvCxnSpPr>
            <p:nvPr/>
          </p:nvCxnSpPr>
          <p:spPr bwMode="auto">
            <a:xfrm flipH="1">
              <a:off x="1142" y="1445"/>
              <a:ext cx="212" cy="2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F7F69045-4A1C-4317-B136-1FB2A0C33490}"/>
                </a:ext>
              </a:extLst>
            </p:cNvPr>
            <p:cNvCxnSpPr>
              <a:cxnSpLocks noChangeShapeType="1"/>
              <a:stCxn id="13" idx="4"/>
              <a:endCxn id="8" idx="0"/>
            </p:cNvCxnSpPr>
            <p:nvPr/>
          </p:nvCxnSpPr>
          <p:spPr bwMode="auto">
            <a:xfrm>
              <a:off x="1469" y="1445"/>
              <a:ext cx="201" cy="2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9E9D9943-51D0-409E-BF4A-08C78706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1434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B9BA6100-0B58-4FCD-8242-353C65F11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1434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46">
            <a:extLst>
              <a:ext uri="{FF2B5EF4-FFF2-40B4-BE49-F238E27FC236}">
                <a16:creationId xmlns:a16="http://schemas.microsoft.com/office/drawing/2014/main" id="{4F6A7A9F-E1FD-41D7-9206-6B04A2813E54}"/>
              </a:ext>
            </a:extLst>
          </p:cNvPr>
          <p:cNvGrpSpPr>
            <a:grpSpLocks/>
          </p:cNvGrpSpPr>
          <p:nvPr/>
        </p:nvGrpSpPr>
        <p:grpSpPr bwMode="auto">
          <a:xfrm>
            <a:off x="1562099" y="4218951"/>
            <a:ext cx="3240088" cy="1919287"/>
            <a:chOff x="2018" y="1207"/>
            <a:chExt cx="2041" cy="1209"/>
          </a:xfrm>
        </p:grpSpPr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4CC9BD4C-8AA0-40B9-90EA-58F8A175B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" y="1684"/>
              <a:ext cx="4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dirty="0"/>
                <a:t>(</a:t>
              </a:r>
              <a:r>
                <a:rPr lang="en-US" altLang="zh-TW" sz="2000" i="1" dirty="0"/>
                <a:t>n</a:t>
              </a:r>
              <a:r>
                <a:rPr lang="en-US" altLang="zh-TW" sz="2000" dirty="0"/>
                <a:t>/2)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CE280F6E-E526-47AA-A193-88C507F1B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6" y="2164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/4)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57266D9B-1C7F-4330-B981-95CB1EC6D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2166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/4)</a:t>
              </a:r>
            </a:p>
          </p:txBody>
        </p: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1262286A-13C2-4364-B208-7DF52B0176CC}"/>
                </a:ext>
              </a:extLst>
            </p:cNvPr>
            <p:cNvCxnSpPr>
              <a:cxnSpLocks noChangeShapeType="1"/>
              <a:stCxn id="20" idx="4"/>
              <a:endCxn id="17" idx="0"/>
            </p:cNvCxnSpPr>
            <p:nvPr/>
          </p:nvCxnSpPr>
          <p:spPr bwMode="auto">
            <a:xfrm flipH="1">
              <a:off x="2276" y="1928"/>
              <a:ext cx="212" cy="2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17BCEFBE-61D4-4EB7-A2E2-163D2F9EC228}"/>
                </a:ext>
              </a:extLst>
            </p:cNvPr>
            <p:cNvCxnSpPr>
              <a:cxnSpLocks noChangeShapeType="1"/>
              <a:stCxn id="21" idx="4"/>
              <a:endCxn id="16" idx="0"/>
            </p:cNvCxnSpPr>
            <p:nvPr/>
          </p:nvCxnSpPr>
          <p:spPr bwMode="auto">
            <a:xfrm>
              <a:off x="2603" y="1928"/>
              <a:ext cx="201" cy="2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061D54-C1E1-4886-A21A-482410771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" y="1917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18A124-3E35-4A10-AD18-36EFEC0A4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" y="1917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F45CD057-9878-4F1C-B88D-C092749F8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" y="1684"/>
              <a:ext cx="4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dirty="0"/>
                <a:t>(</a:t>
              </a:r>
              <a:r>
                <a:rPr lang="en-US" altLang="zh-TW" sz="2000" i="1" dirty="0"/>
                <a:t>n</a:t>
              </a:r>
              <a:r>
                <a:rPr lang="en-US" altLang="zh-TW" sz="2000" dirty="0"/>
                <a:t>/2)</a:t>
              </a: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2C8854FC-3933-42A3-A75A-C5C6B23D8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4" y="2164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/4)</a:t>
              </a: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D7DB72FA-6427-4257-92D6-4035140E4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166"/>
              <a:ext cx="5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/>
                <a:t>T</a:t>
              </a:r>
              <a:r>
                <a:rPr lang="en-US" altLang="zh-TW" sz="2000"/>
                <a:t>(</a:t>
              </a:r>
              <a:r>
                <a:rPr lang="en-US" altLang="zh-TW" sz="2000" i="1"/>
                <a:t>n</a:t>
              </a:r>
              <a:r>
                <a:rPr lang="en-US" altLang="zh-TW" sz="2000"/>
                <a:t>/4)</a:t>
              </a:r>
            </a:p>
          </p:txBody>
        </p:sp>
        <p:cxnSp>
          <p:nvCxnSpPr>
            <p:cNvPr id="25" name="AutoShape 25">
              <a:extLst>
                <a:ext uri="{FF2B5EF4-FFF2-40B4-BE49-F238E27FC236}">
                  <a16:creationId xmlns:a16="http://schemas.microsoft.com/office/drawing/2014/main" id="{55764E7F-0472-4524-99E9-A2879E1EC4D9}"/>
                </a:ext>
              </a:extLst>
            </p:cNvPr>
            <p:cNvCxnSpPr>
              <a:cxnSpLocks noChangeShapeType="1"/>
              <a:stCxn id="27" idx="4"/>
              <a:endCxn id="24" idx="0"/>
            </p:cNvCxnSpPr>
            <p:nvPr/>
          </p:nvCxnSpPr>
          <p:spPr bwMode="auto">
            <a:xfrm flipH="1">
              <a:off x="3274" y="1928"/>
              <a:ext cx="212" cy="2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>
              <a:extLst>
                <a:ext uri="{FF2B5EF4-FFF2-40B4-BE49-F238E27FC236}">
                  <a16:creationId xmlns:a16="http://schemas.microsoft.com/office/drawing/2014/main" id="{EB32154A-6979-4A94-90F8-17A2601F4ACF}"/>
                </a:ext>
              </a:extLst>
            </p:cNvPr>
            <p:cNvCxnSpPr>
              <a:cxnSpLocks noChangeShapeType="1"/>
              <a:stCxn id="28" idx="4"/>
              <a:endCxn id="23" idx="0"/>
            </p:cNvCxnSpPr>
            <p:nvPr/>
          </p:nvCxnSpPr>
          <p:spPr bwMode="auto">
            <a:xfrm>
              <a:off x="3601" y="1928"/>
              <a:ext cx="201" cy="2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B9D9E968-752D-4C56-BBB3-E94660B4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917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C9494266-0F21-44CF-B379-69B5984D0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1917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" name="Text Box 39">
              <a:extLst>
                <a:ext uri="{FF2B5EF4-FFF2-40B4-BE49-F238E27FC236}">
                  <a16:creationId xmlns:a16="http://schemas.microsoft.com/office/drawing/2014/main" id="{E51C6D38-4373-4C7F-A175-4D8D52FBE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" y="1207"/>
              <a:ext cx="1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1" dirty="0"/>
                <a:t>n</a:t>
              </a:r>
              <a:endParaRPr lang="en-US" altLang="zh-TW" sz="2000" dirty="0"/>
            </a:p>
          </p:txBody>
        </p:sp>
        <p:cxnSp>
          <p:nvCxnSpPr>
            <p:cNvPr id="30" name="AutoShape 42">
              <a:extLst>
                <a:ext uri="{FF2B5EF4-FFF2-40B4-BE49-F238E27FC236}">
                  <a16:creationId xmlns:a16="http://schemas.microsoft.com/office/drawing/2014/main" id="{EFC98F25-116F-4AD9-AD89-6AAD95CFEF97}"/>
                </a:ext>
              </a:extLst>
            </p:cNvPr>
            <p:cNvCxnSpPr>
              <a:cxnSpLocks noChangeShapeType="1"/>
              <a:stCxn id="32" idx="4"/>
              <a:endCxn id="15" idx="0"/>
            </p:cNvCxnSpPr>
            <p:nvPr/>
          </p:nvCxnSpPr>
          <p:spPr bwMode="auto">
            <a:xfrm flipH="1">
              <a:off x="2568" y="1451"/>
              <a:ext cx="419" cy="2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43">
              <a:extLst>
                <a:ext uri="{FF2B5EF4-FFF2-40B4-BE49-F238E27FC236}">
                  <a16:creationId xmlns:a16="http://schemas.microsoft.com/office/drawing/2014/main" id="{C46A8C11-A7F8-4805-B21E-AFFE4D9C8F3A}"/>
                </a:ext>
              </a:extLst>
            </p:cNvPr>
            <p:cNvCxnSpPr>
              <a:cxnSpLocks noChangeShapeType="1"/>
              <a:stCxn id="33" idx="4"/>
              <a:endCxn id="22" idx="0"/>
            </p:cNvCxnSpPr>
            <p:nvPr/>
          </p:nvCxnSpPr>
          <p:spPr bwMode="auto">
            <a:xfrm>
              <a:off x="3102" y="1451"/>
              <a:ext cx="464" cy="2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44">
              <a:extLst>
                <a:ext uri="{FF2B5EF4-FFF2-40B4-BE49-F238E27FC236}">
                  <a16:creationId xmlns:a16="http://schemas.microsoft.com/office/drawing/2014/main" id="{99DB2908-30A4-498B-BC06-840742C0A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440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" name="Oval 45">
              <a:extLst>
                <a:ext uri="{FF2B5EF4-FFF2-40B4-BE49-F238E27FC236}">
                  <a16:creationId xmlns:a16="http://schemas.microsoft.com/office/drawing/2014/main" id="{798DEF66-9E8D-4A2B-8668-A80337591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1440"/>
              <a:ext cx="11" cy="1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4" name="Text Box 152">
            <a:extLst>
              <a:ext uri="{FF2B5EF4-FFF2-40B4-BE49-F238E27FC236}">
                <a16:creationId xmlns:a16="http://schemas.microsoft.com/office/drawing/2014/main" id="{3481D953-8F19-4DD6-94F7-532032AD4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9" y="3399799"/>
            <a:ext cx="47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/>
              <a:t>(a)</a:t>
            </a:r>
          </a:p>
        </p:txBody>
      </p:sp>
      <p:sp>
        <p:nvSpPr>
          <p:cNvPr id="35" name="Text Box 153">
            <a:extLst>
              <a:ext uri="{FF2B5EF4-FFF2-40B4-BE49-F238E27FC236}">
                <a16:creationId xmlns:a16="http://schemas.microsoft.com/office/drawing/2014/main" id="{8BDA2758-01C4-4482-9F82-6141FB470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288" y="3534738"/>
            <a:ext cx="493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/>
              <a:t>(b)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BCD09B26-3D7C-4460-90EC-273A4F276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2" y="2779088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n/</a:t>
            </a:r>
            <a:r>
              <a:rPr lang="en-US" altLang="zh-TW" sz="2000" dirty="0"/>
              <a:t>2)</a:t>
            </a:r>
          </a:p>
        </p:txBody>
      </p:sp>
      <p:sp>
        <p:nvSpPr>
          <p:cNvPr id="37" name="Text Box 49">
            <a:extLst>
              <a:ext uri="{FF2B5EF4-FFF2-40B4-BE49-F238E27FC236}">
                <a16:creationId xmlns:a16="http://schemas.microsoft.com/office/drawing/2014/main" id="{12E4A3B9-FD3B-4C16-81B8-0697D88CD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1" y="3541087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</a:t>
            </a:r>
            <a:r>
              <a:rPr lang="en-US" altLang="zh-TW" sz="2000" dirty="0"/>
              <a:t>/4)</a:t>
            </a:r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id="{7A1D7F82-0CAE-44E6-915D-3458AE7E9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1" y="3544262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</a:t>
            </a:r>
            <a:r>
              <a:rPr lang="en-US" altLang="zh-TW" sz="2000" dirty="0"/>
              <a:t>/4)</a:t>
            </a:r>
          </a:p>
        </p:txBody>
      </p:sp>
      <p:cxnSp>
        <p:nvCxnSpPr>
          <p:cNvPr id="39" name="AutoShape 51">
            <a:extLst>
              <a:ext uri="{FF2B5EF4-FFF2-40B4-BE49-F238E27FC236}">
                <a16:creationId xmlns:a16="http://schemas.microsoft.com/office/drawing/2014/main" id="{4FD80D85-86BF-4880-BF98-E8ED619F32D0}"/>
              </a:ext>
            </a:extLst>
          </p:cNvPr>
          <p:cNvCxnSpPr>
            <a:cxnSpLocks noChangeShapeType="1"/>
            <a:stCxn id="41" idx="4"/>
            <a:endCxn id="38" idx="0"/>
          </p:cNvCxnSpPr>
          <p:nvPr/>
        </p:nvCxnSpPr>
        <p:spPr bwMode="auto">
          <a:xfrm flipH="1">
            <a:off x="5858950" y="3166437"/>
            <a:ext cx="404531" cy="377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52">
            <a:extLst>
              <a:ext uri="{FF2B5EF4-FFF2-40B4-BE49-F238E27FC236}">
                <a16:creationId xmlns:a16="http://schemas.microsoft.com/office/drawing/2014/main" id="{B01649C7-CC46-496D-A67A-9402CE9071F5}"/>
              </a:ext>
            </a:extLst>
          </p:cNvPr>
          <p:cNvCxnSpPr>
            <a:cxnSpLocks noChangeShapeType="1"/>
            <a:stCxn id="42" idx="4"/>
            <a:endCxn id="37" idx="0"/>
          </p:cNvCxnSpPr>
          <p:nvPr/>
        </p:nvCxnSpPr>
        <p:spPr bwMode="auto">
          <a:xfrm>
            <a:off x="6446045" y="3166437"/>
            <a:ext cx="251105" cy="374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Oval 53">
            <a:extLst>
              <a:ext uri="{FF2B5EF4-FFF2-40B4-BE49-F238E27FC236}">
                <a16:creationId xmlns:a16="http://schemas.microsoft.com/office/drawing/2014/main" id="{AFACCE1D-BE5E-497A-81AA-E9E5744A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3148975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42" name="Oval 54">
            <a:extLst>
              <a:ext uri="{FF2B5EF4-FFF2-40B4-BE49-F238E27FC236}">
                <a16:creationId xmlns:a16="http://schemas.microsoft.com/office/drawing/2014/main" id="{0707C5B6-57BA-47E6-A0C4-E7F29846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3" y="3148975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43" name="Text Box 55">
            <a:extLst>
              <a:ext uri="{FF2B5EF4-FFF2-40B4-BE49-F238E27FC236}">
                <a16:creationId xmlns:a16="http://schemas.microsoft.com/office/drawing/2014/main" id="{AA2A8E0A-F0CB-43D6-BFED-495B3EB70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7" y="2779088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n/</a:t>
            </a:r>
            <a:r>
              <a:rPr lang="en-US" altLang="zh-TW" sz="2000" dirty="0"/>
              <a:t>2)</a:t>
            </a:r>
          </a:p>
        </p:txBody>
      </p:sp>
      <p:sp>
        <p:nvSpPr>
          <p:cNvPr id="44" name="Text Box 56">
            <a:extLst>
              <a:ext uri="{FF2B5EF4-FFF2-40B4-BE49-F238E27FC236}">
                <a16:creationId xmlns:a16="http://schemas.microsoft.com/office/drawing/2014/main" id="{3AE832B7-0604-42EC-8147-1FA1D6AF4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6" y="3541087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</a:t>
            </a:r>
            <a:r>
              <a:rPr lang="en-US" altLang="zh-TW" sz="2000" dirty="0"/>
              <a:t>/4)</a:t>
            </a:r>
          </a:p>
        </p:txBody>
      </p:sp>
      <p:sp>
        <p:nvSpPr>
          <p:cNvPr id="45" name="Text Box 57">
            <a:extLst>
              <a:ext uri="{FF2B5EF4-FFF2-40B4-BE49-F238E27FC236}">
                <a16:creationId xmlns:a16="http://schemas.microsoft.com/office/drawing/2014/main" id="{24940323-B3FE-450B-B81B-EDD8A8D77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3544262"/>
            <a:ext cx="681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(</a:t>
            </a:r>
            <a:r>
              <a:rPr lang="en-US" altLang="zh-TW" sz="2000" i="1" dirty="0"/>
              <a:t>n</a:t>
            </a:r>
            <a:r>
              <a:rPr lang="en-US" altLang="zh-TW" sz="2000" dirty="0"/>
              <a:t>/4)</a:t>
            </a:r>
          </a:p>
        </p:txBody>
      </p:sp>
      <p:cxnSp>
        <p:nvCxnSpPr>
          <p:cNvPr id="46" name="AutoShape 58">
            <a:extLst>
              <a:ext uri="{FF2B5EF4-FFF2-40B4-BE49-F238E27FC236}">
                <a16:creationId xmlns:a16="http://schemas.microsoft.com/office/drawing/2014/main" id="{46D7A3DD-4187-4283-A5D1-082F04B3E6F0}"/>
              </a:ext>
            </a:extLst>
          </p:cNvPr>
          <p:cNvCxnSpPr>
            <a:cxnSpLocks noChangeShapeType="1"/>
            <a:stCxn id="48" idx="4"/>
            <a:endCxn id="45" idx="0"/>
          </p:cNvCxnSpPr>
          <p:nvPr/>
        </p:nvCxnSpPr>
        <p:spPr bwMode="auto">
          <a:xfrm flipH="1">
            <a:off x="7443275" y="3166437"/>
            <a:ext cx="404531" cy="377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59">
            <a:extLst>
              <a:ext uri="{FF2B5EF4-FFF2-40B4-BE49-F238E27FC236}">
                <a16:creationId xmlns:a16="http://schemas.microsoft.com/office/drawing/2014/main" id="{D43C8299-2828-4B29-B48D-9EBDFD3AAA36}"/>
              </a:ext>
            </a:extLst>
          </p:cNvPr>
          <p:cNvCxnSpPr>
            <a:cxnSpLocks noChangeShapeType="1"/>
            <a:stCxn id="49" idx="4"/>
            <a:endCxn id="44" idx="0"/>
          </p:cNvCxnSpPr>
          <p:nvPr/>
        </p:nvCxnSpPr>
        <p:spPr bwMode="auto">
          <a:xfrm>
            <a:off x="8030370" y="3166437"/>
            <a:ext cx="251105" cy="374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Oval 60">
            <a:extLst>
              <a:ext uri="{FF2B5EF4-FFF2-40B4-BE49-F238E27FC236}">
                <a16:creationId xmlns:a16="http://schemas.microsoft.com/office/drawing/2014/main" id="{AFE788F3-75E2-4E6A-A831-72EA068E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3148975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49" name="Oval 61">
            <a:extLst>
              <a:ext uri="{FF2B5EF4-FFF2-40B4-BE49-F238E27FC236}">
                <a16:creationId xmlns:a16="http://schemas.microsoft.com/office/drawing/2014/main" id="{80DC0878-D8A1-463A-A66F-3EEB6A70D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638" y="3148975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0" name="Text Box 62">
            <a:extLst>
              <a:ext uri="{FF2B5EF4-FFF2-40B4-BE49-F238E27FC236}">
                <a16:creationId xmlns:a16="http://schemas.microsoft.com/office/drawing/2014/main" id="{6EC95E82-3E8A-4305-B4BD-4339D1BF5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20218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1" dirty="0"/>
              <a:t>n</a:t>
            </a:r>
            <a:endParaRPr lang="en-US" altLang="zh-TW" sz="2000" dirty="0"/>
          </a:p>
        </p:txBody>
      </p:sp>
      <p:cxnSp>
        <p:nvCxnSpPr>
          <p:cNvPr id="51" name="AutoShape 63">
            <a:extLst>
              <a:ext uri="{FF2B5EF4-FFF2-40B4-BE49-F238E27FC236}">
                <a16:creationId xmlns:a16="http://schemas.microsoft.com/office/drawing/2014/main" id="{BAB1B1B9-5C17-4C13-826D-7BCDB5591687}"/>
              </a:ext>
            </a:extLst>
          </p:cNvPr>
          <p:cNvCxnSpPr>
            <a:cxnSpLocks noChangeShapeType="1"/>
            <a:stCxn id="53" idx="4"/>
            <a:endCxn id="36" idx="0"/>
          </p:cNvCxnSpPr>
          <p:nvPr/>
        </p:nvCxnSpPr>
        <p:spPr bwMode="auto">
          <a:xfrm flipH="1">
            <a:off x="6390761" y="2409201"/>
            <a:ext cx="664884" cy="369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64">
            <a:extLst>
              <a:ext uri="{FF2B5EF4-FFF2-40B4-BE49-F238E27FC236}">
                <a16:creationId xmlns:a16="http://schemas.microsoft.com/office/drawing/2014/main" id="{D424792E-A7C2-4EAC-AB65-356CE2F1B553}"/>
              </a:ext>
            </a:extLst>
          </p:cNvPr>
          <p:cNvCxnSpPr>
            <a:cxnSpLocks noChangeShapeType="1"/>
            <a:stCxn id="54" idx="4"/>
            <a:endCxn id="43" idx="0"/>
          </p:cNvCxnSpPr>
          <p:nvPr/>
        </p:nvCxnSpPr>
        <p:spPr bwMode="auto">
          <a:xfrm>
            <a:off x="7238206" y="2409201"/>
            <a:ext cx="736880" cy="369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65">
            <a:extLst>
              <a:ext uri="{FF2B5EF4-FFF2-40B4-BE49-F238E27FC236}">
                <a16:creationId xmlns:a16="http://schemas.microsoft.com/office/drawing/2014/main" id="{61C97412-9A25-4E1E-AF22-68234838A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913" y="2391738"/>
            <a:ext cx="17463" cy="174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4" name="Oval 66">
            <a:extLst>
              <a:ext uri="{FF2B5EF4-FFF2-40B4-BE49-F238E27FC236}">
                <a16:creationId xmlns:a16="http://schemas.microsoft.com/office/drawing/2014/main" id="{4F91D019-1419-4B8C-8630-F37D7ACC0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75" y="2391738"/>
            <a:ext cx="17462" cy="174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5">
            <a:extLst>
              <a:ext uri="{FF2B5EF4-FFF2-40B4-BE49-F238E27FC236}">
                <a16:creationId xmlns:a16="http://schemas.microsoft.com/office/drawing/2014/main" id="{258E7C4C-C8B1-4D27-A85F-0C4E8E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4238000"/>
            <a:ext cx="17462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6" name="Oval 76">
            <a:extLst>
              <a:ext uri="{FF2B5EF4-FFF2-40B4-BE49-F238E27FC236}">
                <a16:creationId xmlns:a16="http://schemas.microsoft.com/office/drawing/2014/main" id="{047D2574-D1A4-4B52-BEEF-BDAF3DED5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4238000"/>
            <a:ext cx="17463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DE0A74C5-F949-4FC1-B84B-32584D27C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4238000"/>
            <a:ext cx="17462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8" name="Oval 78">
            <a:extLst>
              <a:ext uri="{FF2B5EF4-FFF2-40B4-BE49-F238E27FC236}">
                <a16:creationId xmlns:a16="http://schemas.microsoft.com/office/drawing/2014/main" id="{F4B1ADEC-9298-45FC-B319-5A50FEBC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3" y="4238000"/>
            <a:ext cx="17463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59" name="Oval 79">
            <a:extLst>
              <a:ext uri="{FF2B5EF4-FFF2-40B4-BE49-F238E27FC236}">
                <a16:creationId xmlns:a16="http://schemas.microsoft.com/office/drawing/2014/main" id="{0AD93E06-386F-4913-8A21-50E174F9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4238000"/>
            <a:ext cx="17462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0" name="Oval 80">
            <a:extLst>
              <a:ext uri="{FF2B5EF4-FFF2-40B4-BE49-F238E27FC236}">
                <a16:creationId xmlns:a16="http://schemas.microsoft.com/office/drawing/2014/main" id="{D041E685-0E42-4FD3-96A2-47E7281C8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4238000"/>
            <a:ext cx="17463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1" name="Oval 81">
            <a:extLst>
              <a:ext uri="{FF2B5EF4-FFF2-40B4-BE49-F238E27FC236}">
                <a16:creationId xmlns:a16="http://schemas.microsoft.com/office/drawing/2014/main" id="{86F6E896-3417-45A5-8C24-65B16E3AA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975" y="4238000"/>
            <a:ext cx="17462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2" name="Oval 82">
            <a:extLst>
              <a:ext uri="{FF2B5EF4-FFF2-40B4-BE49-F238E27FC236}">
                <a16:creationId xmlns:a16="http://schemas.microsoft.com/office/drawing/2014/main" id="{DB399CC6-6025-4695-9465-A8481F0A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4238000"/>
            <a:ext cx="17463" cy="17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3" name="Oval 67">
            <a:extLst>
              <a:ext uri="{FF2B5EF4-FFF2-40B4-BE49-F238E27FC236}">
                <a16:creationId xmlns:a16="http://schemas.microsoft.com/office/drawing/2014/main" id="{9490AF32-9343-48E0-92AB-28E11B24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8951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4" name="Oval 68">
            <a:extLst>
              <a:ext uri="{FF2B5EF4-FFF2-40B4-BE49-F238E27FC236}">
                <a16:creationId xmlns:a16="http://schemas.microsoft.com/office/drawing/2014/main" id="{B2990F95-1777-42C5-896C-E76D0B86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38951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5" name="Oval 69">
            <a:extLst>
              <a:ext uri="{FF2B5EF4-FFF2-40B4-BE49-F238E27FC236}">
                <a16:creationId xmlns:a16="http://schemas.microsoft.com/office/drawing/2014/main" id="{F0A2F18F-95A3-4679-A3FC-F1221F4E0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6550" y="38951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6" name="Oval 70">
            <a:extLst>
              <a:ext uri="{FF2B5EF4-FFF2-40B4-BE49-F238E27FC236}">
                <a16:creationId xmlns:a16="http://schemas.microsoft.com/office/drawing/2014/main" id="{73A92694-78ED-48BD-8670-6CA93E88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13" y="38951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7" name="Oval 71">
            <a:extLst>
              <a:ext uri="{FF2B5EF4-FFF2-40B4-BE49-F238E27FC236}">
                <a16:creationId xmlns:a16="http://schemas.microsoft.com/office/drawing/2014/main" id="{CD773472-FFBD-4E4D-8DD4-854E8CEF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275" y="38951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8" name="Oval 72">
            <a:extLst>
              <a:ext uri="{FF2B5EF4-FFF2-40B4-BE49-F238E27FC236}">
                <a16:creationId xmlns:a16="http://schemas.microsoft.com/office/drawing/2014/main" id="{992DF574-6595-4523-8912-5E8DC8588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8951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69" name="Oval 73">
            <a:extLst>
              <a:ext uri="{FF2B5EF4-FFF2-40B4-BE49-F238E27FC236}">
                <a16:creationId xmlns:a16="http://schemas.microsoft.com/office/drawing/2014/main" id="{F08ACD66-B916-4B55-B7B9-7A60580A6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38951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70" name="Oval 74">
            <a:extLst>
              <a:ext uri="{FF2B5EF4-FFF2-40B4-BE49-F238E27FC236}">
                <a16:creationId xmlns:a16="http://schemas.microsoft.com/office/drawing/2014/main" id="{B07DCD85-1DF9-4152-883C-EEEC09991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38951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cxnSp>
        <p:nvCxnSpPr>
          <p:cNvPr id="71" name="AutoShape 83">
            <a:extLst>
              <a:ext uri="{FF2B5EF4-FFF2-40B4-BE49-F238E27FC236}">
                <a16:creationId xmlns:a16="http://schemas.microsoft.com/office/drawing/2014/main" id="{2D82CB66-00E1-4444-BFE5-B3597118709F}"/>
              </a:ext>
            </a:extLst>
          </p:cNvPr>
          <p:cNvCxnSpPr>
            <a:cxnSpLocks noChangeShapeType="1"/>
            <a:stCxn id="63" idx="4"/>
            <a:endCxn id="55" idx="0"/>
          </p:cNvCxnSpPr>
          <p:nvPr/>
        </p:nvCxnSpPr>
        <p:spPr bwMode="auto">
          <a:xfrm flipH="1">
            <a:off x="5743575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84">
            <a:extLst>
              <a:ext uri="{FF2B5EF4-FFF2-40B4-BE49-F238E27FC236}">
                <a16:creationId xmlns:a16="http://schemas.microsoft.com/office/drawing/2014/main" id="{3F85BFB2-CC84-4303-9E3E-CC862945537D}"/>
              </a:ext>
            </a:extLst>
          </p:cNvPr>
          <p:cNvCxnSpPr>
            <a:cxnSpLocks noChangeShapeType="1"/>
            <a:stCxn id="64" idx="4"/>
            <a:endCxn id="56" idx="0"/>
          </p:cNvCxnSpPr>
          <p:nvPr/>
        </p:nvCxnSpPr>
        <p:spPr bwMode="auto">
          <a:xfrm>
            <a:off x="6015037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85">
            <a:extLst>
              <a:ext uri="{FF2B5EF4-FFF2-40B4-BE49-F238E27FC236}">
                <a16:creationId xmlns:a16="http://schemas.microsoft.com/office/drawing/2014/main" id="{7F460EA7-2819-4295-B6EB-0F33BFBA0F4C}"/>
              </a:ext>
            </a:extLst>
          </p:cNvPr>
          <p:cNvCxnSpPr>
            <a:cxnSpLocks noChangeShapeType="1"/>
            <a:stCxn id="65" idx="4"/>
            <a:endCxn id="57" idx="0"/>
          </p:cNvCxnSpPr>
          <p:nvPr/>
        </p:nvCxnSpPr>
        <p:spPr bwMode="auto">
          <a:xfrm flipH="1">
            <a:off x="6607175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86">
            <a:extLst>
              <a:ext uri="{FF2B5EF4-FFF2-40B4-BE49-F238E27FC236}">
                <a16:creationId xmlns:a16="http://schemas.microsoft.com/office/drawing/2014/main" id="{3B4387D8-FEB7-4C50-A827-E281EBA7334A}"/>
              </a:ext>
            </a:extLst>
          </p:cNvPr>
          <p:cNvCxnSpPr>
            <a:cxnSpLocks noChangeShapeType="1"/>
            <a:stCxn id="66" idx="4"/>
            <a:endCxn id="58" idx="0"/>
          </p:cNvCxnSpPr>
          <p:nvPr/>
        </p:nvCxnSpPr>
        <p:spPr bwMode="auto">
          <a:xfrm>
            <a:off x="6878637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AutoShape 87">
            <a:extLst>
              <a:ext uri="{FF2B5EF4-FFF2-40B4-BE49-F238E27FC236}">
                <a16:creationId xmlns:a16="http://schemas.microsoft.com/office/drawing/2014/main" id="{3E473241-EA19-4D51-85A0-2BAFC20DF0E9}"/>
              </a:ext>
            </a:extLst>
          </p:cNvPr>
          <p:cNvCxnSpPr>
            <a:cxnSpLocks noChangeShapeType="1"/>
            <a:stCxn id="67" idx="4"/>
            <a:endCxn id="59" idx="0"/>
          </p:cNvCxnSpPr>
          <p:nvPr/>
        </p:nvCxnSpPr>
        <p:spPr bwMode="auto">
          <a:xfrm flipH="1">
            <a:off x="7327900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88">
            <a:extLst>
              <a:ext uri="{FF2B5EF4-FFF2-40B4-BE49-F238E27FC236}">
                <a16:creationId xmlns:a16="http://schemas.microsoft.com/office/drawing/2014/main" id="{672C3E70-24FF-4A85-BAD6-DE813DDBD01A}"/>
              </a:ext>
            </a:extLst>
          </p:cNvPr>
          <p:cNvCxnSpPr>
            <a:cxnSpLocks noChangeShapeType="1"/>
            <a:stCxn id="68" idx="4"/>
            <a:endCxn id="60" idx="0"/>
          </p:cNvCxnSpPr>
          <p:nvPr/>
        </p:nvCxnSpPr>
        <p:spPr bwMode="auto">
          <a:xfrm>
            <a:off x="7599362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AutoShape 89">
            <a:extLst>
              <a:ext uri="{FF2B5EF4-FFF2-40B4-BE49-F238E27FC236}">
                <a16:creationId xmlns:a16="http://schemas.microsoft.com/office/drawing/2014/main" id="{EA7E2051-F542-4F51-8D0B-8B19BE28910B}"/>
              </a:ext>
            </a:extLst>
          </p:cNvPr>
          <p:cNvCxnSpPr>
            <a:cxnSpLocks noChangeShapeType="1"/>
            <a:stCxn id="69" idx="4"/>
            <a:endCxn id="61" idx="0"/>
          </p:cNvCxnSpPr>
          <p:nvPr/>
        </p:nvCxnSpPr>
        <p:spPr bwMode="auto">
          <a:xfrm flipH="1">
            <a:off x="8191500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AutoShape 90">
            <a:extLst>
              <a:ext uri="{FF2B5EF4-FFF2-40B4-BE49-F238E27FC236}">
                <a16:creationId xmlns:a16="http://schemas.microsoft.com/office/drawing/2014/main" id="{341E2710-EC14-4FF7-B4EB-AAF108A80C18}"/>
              </a:ext>
            </a:extLst>
          </p:cNvPr>
          <p:cNvCxnSpPr>
            <a:cxnSpLocks noChangeShapeType="1"/>
            <a:stCxn id="70" idx="4"/>
            <a:endCxn id="62" idx="0"/>
          </p:cNvCxnSpPr>
          <p:nvPr/>
        </p:nvCxnSpPr>
        <p:spPr bwMode="auto">
          <a:xfrm>
            <a:off x="8462962" y="3912562"/>
            <a:ext cx="88900" cy="325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Oval 100">
            <a:extLst>
              <a:ext uri="{FF2B5EF4-FFF2-40B4-BE49-F238E27FC236}">
                <a16:creationId xmlns:a16="http://schemas.microsoft.com/office/drawing/2014/main" id="{27D56C0F-F80B-4B30-837B-1290C8D6B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45428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0" name="Oval 101">
            <a:extLst>
              <a:ext uri="{FF2B5EF4-FFF2-40B4-BE49-F238E27FC236}">
                <a16:creationId xmlns:a16="http://schemas.microsoft.com/office/drawing/2014/main" id="{82CC24C1-D641-41BB-8393-F2274453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45428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1" name="Oval 102">
            <a:extLst>
              <a:ext uri="{FF2B5EF4-FFF2-40B4-BE49-F238E27FC236}">
                <a16:creationId xmlns:a16="http://schemas.microsoft.com/office/drawing/2014/main" id="{46439361-7C9B-4242-8D26-EBB8AD6B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45428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2" name="Oval 103">
            <a:extLst>
              <a:ext uri="{FF2B5EF4-FFF2-40B4-BE49-F238E27FC236}">
                <a16:creationId xmlns:a16="http://schemas.microsoft.com/office/drawing/2014/main" id="{BE6650A5-FBD8-4E88-BBC8-4163E554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3" y="45428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3" name="Oval 104">
            <a:extLst>
              <a:ext uri="{FF2B5EF4-FFF2-40B4-BE49-F238E27FC236}">
                <a16:creationId xmlns:a16="http://schemas.microsoft.com/office/drawing/2014/main" id="{20AC9B1A-8183-4B0B-A9E8-77E64F7A9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45428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4" name="Oval 105">
            <a:extLst>
              <a:ext uri="{FF2B5EF4-FFF2-40B4-BE49-F238E27FC236}">
                <a16:creationId xmlns:a16="http://schemas.microsoft.com/office/drawing/2014/main" id="{4191F0A9-1187-4C19-8745-89FB9A696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45428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5" name="Oval 106">
            <a:extLst>
              <a:ext uri="{FF2B5EF4-FFF2-40B4-BE49-F238E27FC236}">
                <a16:creationId xmlns:a16="http://schemas.microsoft.com/office/drawing/2014/main" id="{671C9AAC-B45F-4982-811A-B1B2F0FB2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975" y="45428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6" name="Oval 107">
            <a:extLst>
              <a:ext uri="{FF2B5EF4-FFF2-40B4-BE49-F238E27FC236}">
                <a16:creationId xmlns:a16="http://schemas.microsoft.com/office/drawing/2014/main" id="{46A39D93-E17D-403E-9D6D-AAD1E1492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45428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7" name="Oval 108">
            <a:extLst>
              <a:ext uri="{FF2B5EF4-FFF2-40B4-BE49-F238E27FC236}">
                <a16:creationId xmlns:a16="http://schemas.microsoft.com/office/drawing/2014/main" id="{F1661A2C-9A6A-4AF6-850D-3CF82872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47587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8" name="Oval 109">
            <a:extLst>
              <a:ext uri="{FF2B5EF4-FFF2-40B4-BE49-F238E27FC236}">
                <a16:creationId xmlns:a16="http://schemas.microsoft.com/office/drawing/2014/main" id="{D53AECCD-30A6-4C03-842C-678958A0E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47587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89" name="Oval 110">
            <a:extLst>
              <a:ext uri="{FF2B5EF4-FFF2-40B4-BE49-F238E27FC236}">
                <a16:creationId xmlns:a16="http://schemas.microsoft.com/office/drawing/2014/main" id="{8B7ACD5A-B3DF-4050-9D37-1A359A4CF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47587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90" name="Oval 111">
            <a:extLst>
              <a:ext uri="{FF2B5EF4-FFF2-40B4-BE49-F238E27FC236}">
                <a16:creationId xmlns:a16="http://schemas.microsoft.com/office/drawing/2014/main" id="{34B97051-74A8-4034-9619-0CE5816C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3" y="47587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91" name="Oval 112">
            <a:extLst>
              <a:ext uri="{FF2B5EF4-FFF2-40B4-BE49-F238E27FC236}">
                <a16:creationId xmlns:a16="http://schemas.microsoft.com/office/drawing/2014/main" id="{A54F85EB-6720-4783-BE42-EF38A1AE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47587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92" name="Oval 113">
            <a:extLst>
              <a:ext uri="{FF2B5EF4-FFF2-40B4-BE49-F238E27FC236}">
                <a16:creationId xmlns:a16="http://schemas.microsoft.com/office/drawing/2014/main" id="{63078E24-2A7F-4B76-A070-82B3B07F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47587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93" name="Oval 114">
            <a:extLst>
              <a:ext uri="{FF2B5EF4-FFF2-40B4-BE49-F238E27FC236}">
                <a16:creationId xmlns:a16="http://schemas.microsoft.com/office/drawing/2014/main" id="{E0F0B913-7ABC-4AD2-B185-94ABA6E8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975" y="47587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94" name="Oval 115">
            <a:extLst>
              <a:ext uri="{FF2B5EF4-FFF2-40B4-BE49-F238E27FC236}">
                <a16:creationId xmlns:a16="http://schemas.microsoft.com/office/drawing/2014/main" id="{916A1BC1-F89B-4C02-8C70-DBA05267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4758700"/>
            <a:ext cx="17463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cxnSp>
        <p:nvCxnSpPr>
          <p:cNvPr id="95" name="AutoShape 116">
            <a:extLst>
              <a:ext uri="{FF2B5EF4-FFF2-40B4-BE49-F238E27FC236}">
                <a16:creationId xmlns:a16="http://schemas.microsoft.com/office/drawing/2014/main" id="{22FDA4D2-F07E-49C0-B3D6-A50CE6C8E309}"/>
              </a:ext>
            </a:extLst>
          </p:cNvPr>
          <p:cNvCxnSpPr>
            <a:cxnSpLocks noChangeShapeType="1"/>
            <a:stCxn id="79" idx="4"/>
            <a:endCxn id="87" idx="0"/>
          </p:cNvCxnSpPr>
          <p:nvPr/>
        </p:nvCxnSpPr>
        <p:spPr bwMode="auto">
          <a:xfrm>
            <a:off x="5743575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AutoShape 118">
            <a:extLst>
              <a:ext uri="{FF2B5EF4-FFF2-40B4-BE49-F238E27FC236}">
                <a16:creationId xmlns:a16="http://schemas.microsoft.com/office/drawing/2014/main" id="{C67C5228-CB87-4310-BA65-D1AA973233B3}"/>
              </a:ext>
            </a:extLst>
          </p:cNvPr>
          <p:cNvCxnSpPr>
            <a:cxnSpLocks noChangeShapeType="1"/>
            <a:stCxn id="80" idx="4"/>
            <a:endCxn id="88" idx="0"/>
          </p:cNvCxnSpPr>
          <p:nvPr/>
        </p:nvCxnSpPr>
        <p:spPr bwMode="auto">
          <a:xfrm>
            <a:off x="6103937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AutoShape 119">
            <a:extLst>
              <a:ext uri="{FF2B5EF4-FFF2-40B4-BE49-F238E27FC236}">
                <a16:creationId xmlns:a16="http://schemas.microsoft.com/office/drawing/2014/main" id="{F247331B-5670-4138-9974-05FEAF56BC4A}"/>
              </a:ext>
            </a:extLst>
          </p:cNvPr>
          <p:cNvCxnSpPr>
            <a:cxnSpLocks noChangeShapeType="1"/>
            <a:stCxn id="81" idx="4"/>
            <a:endCxn id="89" idx="0"/>
          </p:cNvCxnSpPr>
          <p:nvPr/>
        </p:nvCxnSpPr>
        <p:spPr bwMode="auto">
          <a:xfrm>
            <a:off x="6607175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AutoShape 120">
            <a:extLst>
              <a:ext uri="{FF2B5EF4-FFF2-40B4-BE49-F238E27FC236}">
                <a16:creationId xmlns:a16="http://schemas.microsoft.com/office/drawing/2014/main" id="{18B7C8D4-1AFD-4D14-A798-9DF0F13A45AB}"/>
              </a:ext>
            </a:extLst>
          </p:cNvPr>
          <p:cNvCxnSpPr>
            <a:cxnSpLocks noChangeShapeType="1"/>
            <a:stCxn id="82" idx="4"/>
            <a:endCxn id="90" idx="0"/>
          </p:cNvCxnSpPr>
          <p:nvPr/>
        </p:nvCxnSpPr>
        <p:spPr bwMode="auto">
          <a:xfrm>
            <a:off x="6967537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AutoShape 121">
            <a:extLst>
              <a:ext uri="{FF2B5EF4-FFF2-40B4-BE49-F238E27FC236}">
                <a16:creationId xmlns:a16="http://schemas.microsoft.com/office/drawing/2014/main" id="{211727BF-E1DD-4C94-8E83-A5A6675D8B3F}"/>
              </a:ext>
            </a:extLst>
          </p:cNvPr>
          <p:cNvCxnSpPr>
            <a:cxnSpLocks noChangeShapeType="1"/>
            <a:stCxn id="83" idx="4"/>
            <a:endCxn id="91" idx="0"/>
          </p:cNvCxnSpPr>
          <p:nvPr/>
        </p:nvCxnSpPr>
        <p:spPr bwMode="auto">
          <a:xfrm>
            <a:off x="7327900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AutoShape 122">
            <a:extLst>
              <a:ext uri="{FF2B5EF4-FFF2-40B4-BE49-F238E27FC236}">
                <a16:creationId xmlns:a16="http://schemas.microsoft.com/office/drawing/2014/main" id="{3625A8CA-3683-4CEA-898D-1D867DE834D2}"/>
              </a:ext>
            </a:extLst>
          </p:cNvPr>
          <p:cNvCxnSpPr>
            <a:cxnSpLocks noChangeShapeType="1"/>
            <a:stCxn id="84" idx="4"/>
            <a:endCxn id="92" idx="0"/>
          </p:cNvCxnSpPr>
          <p:nvPr/>
        </p:nvCxnSpPr>
        <p:spPr bwMode="auto">
          <a:xfrm>
            <a:off x="7688262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AutoShape 123">
            <a:extLst>
              <a:ext uri="{FF2B5EF4-FFF2-40B4-BE49-F238E27FC236}">
                <a16:creationId xmlns:a16="http://schemas.microsoft.com/office/drawing/2014/main" id="{905CC22F-C464-46FA-8F21-BA1CA4A4EED9}"/>
              </a:ext>
            </a:extLst>
          </p:cNvPr>
          <p:cNvCxnSpPr>
            <a:cxnSpLocks noChangeShapeType="1"/>
            <a:stCxn id="85" idx="4"/>
            <a:endCxn id="93" idx="0"/>
          </p:cNvCxnSpPr>
          <p:nvPr/>
        </p:nvCxnSpPr>
        <p:spPr bwMode="auto">
          <a:xfrm>
            <a:off x="8191500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AutoShape 124">
            <a:extLst>
              <a:ext uri="{FF2B5EF4-FFF2-40B4-BE49-F238E27FC236}">
                <a16:creationId xmlns:a16="http://schemas.microsoft.com/office/drawing/2014/main" id="{44857102-3D68-4335-BCCF-DDA3C227D81A}"/>
              </a:ext>
            </a:extLst>
          </p:cNvPr>
          <p:cNvCxnSpPr>
            <a:cxnSpLocks noChangeShapeType="1"/>
            <a:stCxn id="86" idx="4"/>
            <a:endCxn id="94" idx="0"/>
          </p:cNvCxnSpPr>
          <p:nvPr/>
        </p:nvCxnSpPr>
        <p:spPr bwMode="auto">
          <a:xfrm>
            <a:off x="8551862" y="4560262"/>
            <a:ext cx="0" cy="198438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Text Box 125">
            <a:extLst>
              <a:ext uri="{FF2B5EF4-FFF2-40B4-BE49-F238E27FC236}">
                <a16:creationId xmlns:a16="http://schemas.microsoft.com/office/drawing/2014/main" id="{65DBFBD6-0C53-47C3-9BCA-C232E4F97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588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4" name="Text Box 126">
            <a:extLst>
              <a:ext uri="{FF2B5EF4-FFF2-40B4-BE49-F238E27FC236}">
                <a16:creationId xmlns:a16="http://schemas.microsoft.com/office/drawing/2014/main" id="{C3EF66D2-4AF0-4B19-A28A-97D8282D9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5" name="Text Box 127">
            <a:extLst>
              <a:ext uri="{FF2B5EF4-FFF2-40B4-BE49-F238E27FC236}">
                <a16:creationId xmlns:a16="http://schemas.microsoft.com/office/drawing/2014/main" id="{CF2D1757-DC6E-4F1D-80FB-08D51D4AF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6" name="Text Box 128">
            <a:extLst>
              <a:ext uri="{FF2B5EF4-FFF2-40B4-BE49-F238E27FC236}">
                <a16:creationId xmlns:a16="http://schemas.microsoft.com/office/drawing/2014/main" id="{92B7D94D-00A5-46A2-BCFC-20F39342C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7" name="Text Box 129">
            <a:extLst>
              <a:ext uri="{FF2B5EF4-FFF2-40B4-BE49-F238E27FC236}">
                <a16:creationId xmlns:a16="http://schemas.microsoft.com/office/drawing/2014/main" id="{DEC2C2AD-DBE5-4560-B533-F92FFAD16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8" name="Text Box 130">
            <a:extLst>
              <a:ext uri="{FF2B5EF4-FFF2-40B4-BE49-F238E27FC236}">
                <a16:creationId xmlns:a16="http://schemas.microsoft.com/office/drawing/2014/main" id="{A8463E18-E334-4A45-A594-3F0CB00D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5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09" name="Text Box 131">
            <a:extLst>
              <a:ext uri="{FF2B5EF4-FFF2-40B4-BE49-F238E27FC236}">
                <a16:creationId xmlns:a16="http://schemas.microsoft.com/office/drawing/2014/main" id="{8CC63EF1-1EB3-499E-A259-A04FB4C2E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10" name="Text Box 132">
            <a:extLst>
              <a:ext uri="{FF2B5EF4-FFF2-40B4-BE49-F238E27FC236}">
                <a16:creationId xmlns:a16="http://schemas.microsoft.com/office/drawing/2014/main" id="{A69B9566-089F-4811-92FD-7DEBF2E9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663451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/>
              <a:t>1</a:t>
            </a:r>
          </a:p>
        </p:txBody>
      </p:sp>
      <p:sp>
        <p:nvSpPr>
          <p:cNvPr id="111" name="Text Box 134">
            <a:extLst>
              <a:ext uri="{FF2B5EF4-FFF2-40B4-BE49-F238E27FC236}">
                <a16:creationId xmlns:a16="http://schemas.microsoft.com/office/drawing/2014/main" id="{26306CF9-B4AE-4433-BEDB-76869A189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650" y="3245813"/>
            <a:ext cx="571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/>
              <a:t>lg </a:t>
            </a:r>
            <a:r>
              <a:rPr lang="en-US" altLang="zh-TW" sz="2000" i="1"/>
              <a:t>n</a:t>
            </a:r>
            <a:endParaRPr lang="en-US" altLang="zh-TW" sz="2000"/>
          </a:p>
        </p:txBody>
      </p:sp>
      <p:sp>
        <p:nvSpPr>
          <p:cNvPr id="112" name="Oval 135">
            <a:extLst>
              <a:ext uri="{FF2B5EF4-FFF2-40B4-BE49-F238E27FC236}">
                <a16:creationId xmlns:a16="http://schemas.microsoft.com/office/drawing/2014/main" id="{A6D5553C-E966-4624-B53B-1851B3607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885700"/>
            <a:ext cx="17462" cy="174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36">
            <a:extLst>
              <a:ext uri="{FF2B5EF4-FFF2-40B4-BE49-F238E27FC236}">
                <a16:creationId xmlns:a16="http://schemas.microsoft.com/office/drawing/2014/main" id="{969C485E-9844-48B0-94A4-4667B64DC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220288"/>
            <a:ext cx="17462" cy="174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cxnSp>
        <p:nvCxnSpPr>
          <p:cNvPr id="114" name="AutoShape 137">
            <a:extLst>
              <a:ext uri="{FF2B5EF4-FFF2-40B4-BE49-F238E27FC236}">
                <a16:creationId xmlns:a16="http://schemas.microsoft.com/office/drawing/2014/main" id="{ADFB8F49-ED2F-4369-96CA-4711B9A5AEE1}"/>
              </a:ext>
            </a:extLst>
          </p:cNvPr>
          <p:cNvCxnSpPr>
            <a:cxnSpLocks noChangeShapeType="1"/>
            <a:stCxn id="111" idx="2"/>
            <a:endCxn id="112" idx="0"/>
          </p:cNvCxnSpPr>
          <p:nvPr/>
        </p:nvCxnSpPr>
        <p:spPr bwMode="auto">
          <a:xfrm>
            <a:off x="5232400" y="3642688"/>
            <a:ext cx="6350" cy="12430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AutoShape 138">
            <a:extLst>
              <a:ext uri="{FF2B5EF4-FFF2-40B4-BE49-F238E27FC236}">
                <a16:creationId xmlns:a16="http://schemas.microsoft.com/office/drawing/2014/main" id="{ABF15CB3-83AC-452E-A513-FB1AADE2BF13}"/>
              </a:ext>
            </a:extLst>
          </p:cNvPr>
          <p:cNvCxnSpPr>
            <a:cxnSpLocks noChangeShapeType="1"/>
            <a:stCxn id="111" idx="0"/>
            <a:endCxn id="113" idx="4"/>
          </p:cNvCxnSpPr>
          <p:nvPr/>
        </p:nvCxnSpPr>
        <p:spPr bwMode="auto">
          <a:xfrm flipV="1">
            <a:off x="5232400" y="2237750"/>
            <a:ext cx="6350" cy="10080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AutoShape 139">
            <a:extLst>
              <a:ext uri="{FF2B5EF4-FFF2-40B4-BE49-F238E27FC236}">
                <a16:creationId xmlns:a16="http://schemas.microsoft.com/office/drawing/2014/main" id="{D529F7EF-3F9F-4270-BA7C-0617270E45D5}"/>
              </a:ext>
            </a:extLst>
          </p:cNvPr>
          <p:cNvSpPr>
            <a:spLocks/>
          </p:cNvSpPr>
          <p:nvPr/>
        </p:nvSpPr>
        <p:spPr bwMode="auto">
          <a:xfrm rot="16200000">
            <a:off x="7081044" y="3624432"/>
            <a:ext cx="144463" cy="2987675"/>
          </a:xfrm>
          <a:prstGeom prst="leftBrace">
            <a:avLst>
              <a:gd name="adj1" fmla="val 172344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117" name="Text Box 140">
            <a:extLst>
              <a:ext uri="{FF2B5EF4-FFF2-40B4-BE49-F238E27FC236}">
                <a16:creationId xmlns:a16="http://schemas.microsoft.com/office/drawing/2014/main" id="{DF491692-1B56-45BB-AC65-4E23A785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1826" y="51428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i="1"/>
              <a:t>n</a:t>
            </a:r>
          </a:p>
        </p:txBody>
      </p:sp>
      <p:sp>
        <p:nvSpPr>
          <p:cNvPr id="118" name="Text Box 141">
            <a:extLst>
              <a:ext uri="{FF2B5EF4-FFF2-40B4-BE49-F238E27FC236}">
                <a16:creationId xmlns:a16="http://schemas.microsoft.com/office/drawing/2014/main" id="{7A67662A-CA58-4C14-917F-76A63A94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50" y="4663451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i="1" dirty="0"/>
              <a:t>n</a:t>
            </a:r>
          </a:p>
        </p:txBody>
      </p:sp>
      <p:sp>
        <p:nvSpPr>
          <p:cNvPr id="119" name="Text Box 142">
            <a:extLst>
              <a:ext uri="{FF2B5EF4-FFF2-40B4-BE49-F238E27FC236}">
                <a16:creationId xmlns:a16="http://schemas.microsoft.com/office/drawing/2014/main" id="{C83BA9FE-BBA6-41D3-9C42-9DA1B8C5E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50" y="35410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i="1" dirty="0"/>
              <a:t>n</a:t>
            </a:r>
          </a:p>
        </p:txBody>
      </p:sp>
      <p:sp>
        <p:nvSpPr>
          <p:cNvPr id="120" name="Text Box 143">
            <a:extLst>
              <a:ext uri="{FF2B5EF4-FFF2-40B4-BE49-F238E27FC236}">
                <a16:creationId xmlns:a16="http://schemas.microsoft.com/office/drawing/2014/main" id="{5C50940D-252E-4BAB-BF53-878957857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50" y="2777501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i="1" dirty="0"/>
              <a:t>n</a:t>
            </a:r>
          </a:p>
        </p:txBody>
      </p:sp>
      <p:sp>
        <p:nvSpPr>
          <p:cNvPr id="121" name="Text Box 144">
            <a:extLst>
              <a:ext uri="{FF2B5EF4-FFF2-40B4-BE49-F238E27FC236}">
                <a16:creationId xmlns:a16="http://schemas.microsoft.com/office/drawing/2014/main" id="{E788DC96-0F31-4549-8BC3-BD802FD00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50" y="2021851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i="1" dirty="0"/>
              <a:t>n</a:t>
            </a:r>
          </a:p>
        </p:txBody>
      </p:sp>
      <p:cxnSp>
        <p:nvCxnSpPr>
          <p:cNvPr id="122" name="AutoShape 145">
            <a:extLst>
              <a:ext uri="{FF2B5EF4-FFF2-40B4-BE49-F238E27FC236}">
                <a16:creationId xmlns:a16="http://schemas.microsoft.com/office/drawing/2014/main" id="{A1670965-B676-42D2-B380-D12244F45E97}"/>
              </a:ext>
            </a:extLst>
          </p:cNvPr>
          <p:cNvCxnSpPr>
            <a:cxnSpLocks noChangeShapeType="1"/>
            <a:stCxn id="50" idx="3"/>
            <a:endCxn id="121" idx="1"/>
          </p:cNvCxnSpPr>
          <p:nvPr/>
        </p:nvCxnSpPr>
        <p:spPr bwMode="auto">
          <a:xfrm>
            <a:off x="7242344" y="2221906"/>
            <a:ext cx="1908006" cy="0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AutoShape 147">
            <a:extLst>
              <a:ext uri="{FF2B5EF4-FFF2-40B4-BE49-F238E27FC236}">
                <a16:creationId xmlns:a16="http://schemas.microsoft.com/office/drawing/2014/main" id="{CA5CA7D0-D63C-4822-B50E-8A3621547968}"/>
              </a:ext>
            </a:extLst>
          </p:cNvPr>
          <p:cNvCxnSpPr>
            <a:cxnSpLocks noChangeShapeType="1"/>
            <a:stCxn id="43" idx="3"/>
            <a:endCxn id="120" idx="1"/>
          </p:cNvCxnSpPr>
          <p:nvPr/>
        </p:nvCxnSpPr>
        <p:spPr bwMode="auto">
          <a:xfrm flipV="1">
            <a:off x="8315884" y="2977556"/>
            <a:ext cx="834466" cy="1587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48">
            <a:extLst>
              <a:ext uri="{FF2B5EF4-FFF2-40B4-BE49-F238E27FC236}">
                <a16:creationId xmlns:a16="http://schemas.microsoft.com/office/drawing/2014/main" id="{1DC7F1DD-593F-4233-9AB8-1BAA7F1BD2BB}"/>
              </a:ext>
            </a:extLst>
          </p:cNvPr>
          <p:cNvCxnSpPr>
            <a:cxnSpLocks noChangeShapeType="1"/>
            <a:stCxn id="44" idx="3"/>
            <a:endCxn id="119" idx="1"/>
          </p:cNvCxnSpPr>
          <p:nvPr/>
        </p:nvCxnSpPr>
        <p:spPr bwMode="auto">
          <a:xfrm>
            <a:off x="8622273" y="3741142"/>
            <a:ext cx="528077" cy="1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AutoShape 149">
            <a:extLst>
              <a:ext uri="{FF2B5EF4-FFF2-40B4-BE49-F238E27FC236}">
                <a16:creationId xmlns:a16="http://schemas.microsoft.com/office/drawing/2014/main" id="{2F0A4C92-7B44-45F3-91AE-14E983178A9E}"/>
              </a:ext>
            </a:extLst>
          </p:cNvPr>
          <p:cNvCxnSpPr>
            <a:cxnSpLocks noChangeShapeType="1"/>
            <a:stCxn id="110" idx="3"/>
            <a:endCxn id="118" idx="1"/>
          </p:cNvCxnSpPr>
          <p:nvPr/>
        </p:nvCxnSpPr>
        <p:spPr bwMode="auto">
          <a:xfrm>
            <a:off x="8712369" y="4863506"/>
            <a:ext cx="437981" cy="0"/>
          </a:xfrm>
          <a:prstGeom prst="straightConnector1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Text Box 150">
            <a:extLst>
              <a:ext uri="{FF2B5EF4-FFF2-40B4-BE49-F238E27FC236}">
                <a16:creationId xmlns:a16="http://schemas.microsoft.com/office/drawing/2014/main" id="{7BF71845-8FFD-46A5-8742-7090BFC2F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662" y="5153988"/>
            <a:ext cx="1922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/>
              <a:t>Total: </a:t>
            </a:r>
            <a:r>
              <a:rPr lang="en-US" altLang="zh-TW" sz="2000" b="1" i="1" dirty="0"/>
              <a:t>n</a:t>
            </a:r>
            <a:r>
              <a:rPr lang="en-US" altLang="zh-TW" sz="2000" b="1" dirty="0"/>
              <a:t> lg </a:t>
            </a:r>
            <a:r>
              <a:rPr lang="en-US" altLang="zh-TW" sz="2000" b="1" i="1" dirty="0"/>
              <a:t>n</a:t>
            </a:r>
            <a:r>
              <a:rPr lang="en-US" altLang="zh-TW" sz="2000" b="1" dirty="0"/>
              <a:t> + </a:t>
            </a:r>
            <a:r>
              <a:rPr lang="en-US" altLang="zh-TW" sz="2000" b="1" i="1" dirty="0"/>
              <a:t>n</a:t>
            </a:r>
          </a:p>
        </p:txBody>
      </p:sp>
      <p:sp>
        <p:nvSpPr>
          <p:cNvPr id="127" name="Line 151">
            <a:extLst>
              <a:ext uri="{FF2B5EF4-FFF2-40B4-BE49-F238E27FC236}">
                <a16:creationId xmlns:a16="http://schemas.microsoft.com/office/drawing/2014/main" id="{34C96332-605D-4D31-9CA8-762BD059C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1113" y="5046037"/>
            <a:ext cx="936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" name="Text Box 155">
            <a:extLst>
              <a:ext uri="{FF2B5EF4-FFF2-40B4-BE49-F238E27FC236}">
                <a16:creationId xmlns:a16="http://schemas.microsoft.com/office/drawing/2014/main" id="{907F903E-98BA-4A85-B680-788BBA7C1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5622301"/>
            <a:ext cx="493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31954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4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marR="0" indent="-285750" algn="just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sz="18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4282</Words>
  <Application>Microsoft Office PowerPoint</Application>
  <PresentationFormat>寬螢幕</PresentationFormat>
  <Paragraphs>467</Paragraphs>
  <Slides>75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75</vt:i4>
      </vt:variant>
    </vt:vector>
  </HeadingPairs>
  <TitlesOfParts>
    <vt:vector size="87" baseType="lpstr">
      <vt:lpstr>Adobe 宋体 Std L</vt:lpstr>
      <vt:lpstr>AR MinchoL JIS</vt:lpstr>
      <vt:lpstr>微軟正黑體</vt:lpstr>
      <vt:lpstr>Arial</vt:lpstr>
      <vt:lpstr>Calibri</vt:lpstr>
      <vt:lpstr>Cambria Math</vt:lpstr>
      <vt:lpstr>Times New Roman</vt:lpstr>
      <vt:lpstr>Office 佈景主題</vt:lpstr>
      <vt:lpstr>Acrobat Document</vt:lpstr>
      <vt:lpstr>方程式</vt:lpstr>
      <vt:lpstr>Visio</vt:lpstr>
      <vt:lpstr>Adobe Acrobat Document</vt:lpstr>
      <vt:lpstr>Chapter 4  Recurrences</vt:lpstr>
      <vt:lpstr>Overview</vt:lpstr>
      <vt:lpstr>Overview (cond’t)</vt:lpstr>
      <vt:lpstr>Overview (cond’t)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Overview (cond’t)</vt:lpstr>
      <vt:lpstr>Overview (cond’t)</vt:lpstr>
      <vt:lpstr>PowerPoint 簡報</vt:lpstr>
      <vt:lpstr>PowerPoint 簡報</vt:lpstr>
      <vt:lpstr>The maximum-subarray problem</vt:lpstr>
      <vt:lpstr>The maximum-subarray problem</vt:lpstr>
      <vt:lpstr>PowerPoint 簡報</vt:lpstr>
      <vt:lpstr>The maximum-subarray problem (cond’t)</vt:lpstr>
      <vt:lpstr>The maximum-subarray problem (cond’t)</vt:lpstr>
      <vt:lpstr>The maximum-subarray problem (cond’t)</vt:lpstr>
      <vt:lpstr>PowerPoint 簡報</vt:lpstr>
      <vt:lpstr>PowerPoint 簡報</vt:lpstr>
      <vt:lpstr>The maximum-subarray problem (cond’t)</vt:lpstr>
      <vt:lpstr>The maximum-subarray problem (cond’t)</vt:lpstr>
      <vt:lpstr>Strassen’s algorithm for matrix multiplication</vt:lpstr>
      <vt:lpstr>Matrix Multiplication</vt:lpstr>
      <vt:lpstr>Matrix Multiplication (cond’t)</vt:lpstr>
      <vt:lpstr>Divide-and-Conquer Algorithm</vt:lpstr>
      <vt:lpstr>Divide-and-Conquer Algorithm (cond’t)</vt:lpstr>
      <vt:lpstr>PowerPoint 簡報</vt:lpstr>
      <vt:lpstr>Divide-and-Conquer Algorithm (cond’t)</vt:lpstr>
      <vt:lpstr>Strassen’s method</vt:lpstr>
      <vt:lpstr>PowerPoint 簡報</vt:lpstr>
      <vt:lpstr>Strassen’s method (cond’t)</vt:lpstr>
      <vt:lpstr>Strassen’s method (cond’t)</vt:lpstr>
      <vt:lpstr>Strassen’s method (cond’t)</vt:lpstr>
      <vt:lpstr>Strassen’s method (cond’t)</vt:lpstr>
      <vt:lpstr>Strassen’s method (cond’t)</vt:lpstr>
      <vt:lpstr>Strassen’s method (cond’t)</vt:lpstr>
      <vt:lpstr>PowerPoint 簡報</vt:lpstr>
      <vt:lpstr>Strassen’s method (cond’t)</vt:lpstr>
      <vt:lpstr>The substitution method for solving recurrences</vt:lpstr>
      <vt:lpstr>Substitution Method</vt:lpstr>
      <vt:lpstr>Substitution Method (cont’d)</vt:lpstr>
      <vt:lpstr>Substitution Method (cont’d)</vt:lpstr>
      <vt:lpstr>Substitution Method (cont’d)</vt:lpstr>
      <vt:lpstr>Substitution Method (cont’d)</vt:lpstr>
      <vt:lpstr>PowerPoint 簡報</vt:lpstr>
      <vt:lpstr>PowerPoint 簡報</vt:lpstr>
      <vt:lpstr>Substitution Method (cont’d)</vt:lpstr>
      <vt:lpstr>Substitution Method </vt:lpstr>
      <vt:lpstr>Substitution Method (cont’d)</vt:lpstr>
      <vt:lpstr>The recursion-tree method for solving recurrences</vt:lpstr>
      <vt:lpstr>Recurrence Trees</vt:lpstr>
      <vt:lpstr>Recurrence Trees (cont’d)</vt:lpstr>
      <vt:lpstr>Recurrence Trees (cont’d)</vt:lpstr>
      <vt:lpstr>Recurrence Trees (cont’d)</vt:lpstr>
      <vt:lpstr>Recurrence Trees (cont’d)</vt:lpstr>
      <vt:lpstr>Recurrence Trees (cont’d)</vt:lpstr>
      <vt:lpstr>Recurrence Trees (cont’d) </vt:lpstr>
      <vt:lpstr>Recurrence Trees (cont’d) </vt:lpstr>
      <vt:lpstr>Recurrence Trees (cont’d)</vt:lpstr>
      <vt:lpstr>Recurrence Trees (cont’d)</vt:lpstr>
      <vt:lpstr>Recurrence Trees (cont’d)</vt:lpstr>
      <vt:lpstr>The master method for solving recurrences</vt:lpstr>
      <vt:lpstr>Master Theorem</vt:lpstr>
      <vt:lpstr>Master Theorem (cond’t) </vt:lpstr>
      <vt:lpstr>Master Theorem (cond’t) </vt:lpstr>
      <vt:lpstr>PowerPoint 簡報</vt:lpstr>
      <vt:lpstr>PowerPoint 簡報</vt:lpstr>
      <vt:lpstr>Extended Master Theorem</vt:lpstr>
      <vt:lpstr>Extended Master Theorem (cond’t)</vt:lpstr>
      <vt:lpstr>Extended Master Theorem (cond’t)</vt:lpstr>
      <vt:lpstr>Extended Master Theorem (cond’t)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陳馨恬｜永續設計中心</dc:creator>
  <cp:lastModifiedBy>陳奇業</cp:lastModifiedBy>
  <cp:revision>145</cp:revision>
  <dcterms:created xsi:type="dcterms:W3CDTF">2021-02-24T05:39:42Z</dcterms:created>
  <dcterms:modified xsi:type="dcterms:W3CDTF">2022-02-27T08:46:20Z</dcterms:modified>
</cp:coreProperties>
</file>